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0" r:id="rId1"/>
  </p:sldMasterIdLst>
  <p:notesMasterIdLst>
    <p:notesMasterId r:id="rId45"/>
  </p:notesMasterIdLst>
  <p:sldIdLst>
    <p:sldId id="256" r:id="rId2"/>
    <p:sldId id="293" r:id="rId3"/>
    <p:sldId id="321" r:id="rId4"/>
    <p:sldId id="294" r:id="rId5"/>
    <p:sldId id="307" r:id="rId6"/>
    <p:sldId id="308" r:id="rId7"/>
    <p:sldId id="319" r:id="rId8"/>
    <p:sldId id="259" r:id="rId9"/>
    <p:sldId id="260" r:id="rId10"/>
    <p:sldId id="262" r:id="rId11"/>
    <p:sldId id="295" r:id="rId12"/>
    <p:sldId id="297" r:id="rId13"/>
    <p:sldId id="318" r:id="rId14"/>
    <p:sldId id="287" r:id="rId15"/>
    <p:sldId id="312" r:id="rId16"/>
    <p:sldId id="299" r:id="rId17"/>
    <p:sldId id="300" r:id="rId18"/>
    <p:sldId id="313" r:id="rId19"/>
    <p:sldId id="314" r:id="rId20"/>
    <p:sldId id="290" r:id="rId21"/>
    <p:sldId id="301" r:id="rId22"/>
    <p:sldId id="320" r:id="rId23"/>
    <p:sldId id="323" r:id="rId24"/>
    <p:sldId id="324" r:id="rId25"/>
    <p:sldId id="302" r:id="rId26"/>
    <p:sldId id="325" r:id="rId27"/>
    <p:sldId id="269" r:id="rId28"/>
    <p:sldId id="304" r:id="rId29"/>
    <p:sldId id="303" r:id="rId30"/>
    <p:sldId id="317" r:id="rId31"/>
    <p:sldId id="305" r:id="rId32"/>
    <p:sldId id="327" r:id="rId33"/>
    <p:sldId id="328" r:id="rId34"/>
    <p:sldId id="322" r:id="rId35"/>
    <p:sldId id="270" r:id="rId36"/>
    <p:sldId id="271" r:id="rId37"/>
    <p:sldId id="273" r:id="rId38"/>
    <p:sldId id="275" r:id="rId39"/>
    <p:sldId id="279" r:id="rId40"/>
    <p:sldId id="280" r:id="rId41"/>
    <p:sldId id="306" r:id="rId42"/>
    <p:sldId id="296" r:id="rId43"/>
    <p:sldId id="284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8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2" d="100"/>
          <a:sy n="82" d="100"/>
        </p:scale>
        <p:origin x="754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867791-53CF-4FC4-B8DE-207E9BAE698A}" type="datetimeFigureOut">
              <a:rPr lang="pt-PT" smtClean="0"/>
              <a:t>27/07/2018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62EF60-B7D5-48FD-8A7F-BC0D2AD5DF6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16277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24BFD-C41D-4D71-881D-16B7D53107D4}" type="datetime1">
              <a:rPr lang="pt-PT" smtClean="0"/>
              <a:t>27/07/2018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‹nº›</a:t>
            </a:fld>
            <a:endParaRPr lang="pt-PT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464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9C80D-D2B7-4D65-8A97-D10A5523EE82}" type="datetime1">
              <a:rPr lang="pt-PT" smtClean="0"/>
              <a:t>27/07/2018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88612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C852A-EC3F-4C4D-A5FB-E6C6B7EB655A}" type="datetime1">
              <a:rPr lang="pt-PT" smtClean="0"/>
              <a:t>27/07/2018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16461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ACE09BF-9340-4740-8B4A-13A581146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8068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dirty="0"/>
              <a:t>Clique para editar o estilo de título do Modelo Global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3C6A5AE-B512-4C48-86E8-92C341D2F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16574"/>
            <a:ext cx="9144000" cy="4639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dirty="0"/>
              <a:t>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F84A78D1-26DB-4883-8E72-792518033F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62EC126-0797-4BF7-A3F8-27CC870126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356352"/>
            <a:ext cx="2057400" cy="4887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98F66-8C19-4B33-BAEA-95C8605606D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73520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604D93CD-34E8-4A21-9010-0DE16AE546BC}"/>
              </a:ext>
            </a:extLst>
          </p:cNvPr>
          <p:cNvSpPr/>
          <p:nvPr userDrawn="1"/>
        </p:nvSpPr>
        <p:spPr>
          <a:xfrm>
            <a:off x="838200" y="1681480"/>
            <a:ext cx="3733800" cy="9465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0813A4C-D1F8-468D-A412-FD0107069947}"/>
              </a:ext>
            </a:extLst>
          </p:cNvPr>
          <p:cNvSpPr/>
          <p:nvPr userDrawn="1"/>
        </p:nvSpPr>
        <p:spPr>
          <a:xfrm>
            <a:off x="143287" y="123093"/>
            <a:ext cx="4360775" cy="3305908"/>
          </a:xfrm>
          <a:prstGeom prst="rect">
            <a:avLst/>
          </a:prstGeom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C2B983A-41F4-4EF6-B109-595A2C8B26B0}"/>
              </a:ext>
            </a:extLst>
          </p:cNvPr>
          <p:cNvSpPr/>
          <p:nvPr userDrawn="1"/>
        </p:nvSpPr>
        <p:spPr>
          <a:xfrm>
            <a:off x="4572000" y="1538654"/>
            <a:ext cx="3947746" cy="404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29B3940F-B791-4C43-AA20-9B2293B2F355}"/>
              </a:ext>
            </a:extLst>
          </p:cNvPr>
          <p:cNvSpPr/>
          <p:nvPr userDrawn="1"/>
        </p:nvSpPr>
        <p:spPr>
          <a:xfrm>
            <a:off x="144466" y="130090"/>
            <a:ext cx="4360775" cy="1020238"/>
          </a:xfrm>
          <a:prstGeom prst="rect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50D438-3238-48C9-BCBB-6E5222C6B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479" y="341269"/>
            <a:ext cx="4396154" cy="708660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pt-PT" dirty="0" err="1"/>
              <a:t>Cliqu</a:t>
            </a:r>
            <a:endParaRPr lang="pt-PT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9872A4B-4320-4B98-8424-CA928F754A7A}"/>
              </a:ext>
            </a:extLst>
          </p:cNvPr>
          <p:cNvSpPr txBox="1"/>
          <p:nvPr userDrawn="1"/>
        </p:nvSpPr>
        <p:spPr>
          <a:xfrm>
            <a:off x="114301" y="1309701"/>
            <a:ext cx="43478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sz="2200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30DB7C6-F679-4B14-8EF0-A82A314E1B9E}"/>
              </a:ext>
            </a:extLst>
          </p:cNvPr>
          <p:cNvSpPr/>
          <p:nvPr userDrawn="1"/>
        </p:nvSpPr>
        <p:spPr>
          <a:xfrm>
            <a:off x="0" y="6286500"/>
            <a:ext cx="9144000" cy="5714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21" name="Conexão reta 20">
            <a:extLst>
              <a:ext uri="{FF2B5EF4-FFF2-40B4-BE49-F238E27FC236}">
                <a16:creationId xmlns:a16="http://schemas.microsoft.com/office/drawing/2014/main" id="{0E405E50-A4F3-41A5-B237-2D6B8190142F}"/>
              </a:ext>
            </a:extLst>
          </p:cNvPr>
          <p:cNvCxnSpPr>
            <a:cxnSpLocks/>
            <a:endCxn id="11" idx="0"/>
          </p:cNvCxnSpPr>
          <p:nvPr userDrawn="1"/>
        </p:nvCxnSpPr>
        <p:spPr>
          <a:xfrm flipH="1">
            <a:off x="4570810" y="6314"/>
            <a:ext cx="1178" cy="63343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36E27F8F-5F1A-4158-9EC4-0F39028A0193}"/>
              </a:ext>
            </a:extLst>
          </p:cNvPr>
          <p:cNvSpPr txBox="1">
            <a:spLocks/>
          </p:cNvSpPr>
          <p:nvPr userDrawn="1"/>
        </p:nvSpPr>
        <p:spPr>
          <a:xfrm>
            <a:off x="162561" y="1776134"/>
            <a:ext cx="4189608" cy="48269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200" dirty="0"/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BE13C074-B0FF-48B3-A6CC-E4CFA6D5F8BE}"/>
              </a:ext>
            </a:extLst>
          </p:cNvPr>
          <p:cNvSpPr/>
          <p:nvPr userDrawn="1"/>
        </p:nvSpPr>
        <p:spPr>
          <a:xfrm>
            <a:off x="0" y="6340630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B5B8DA3-F5A9-4A2B-B9B2-6D46E02607FB}"/>
              </a:ext>
            </a:extLst>
          </p:cNvPr>
          <p:cNvSpPr txBox="1">
            <a:spLocks/>
          </p:cNvSpPr>
          <p:nvPr userDrawn="1"/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98F66-8C19-4B33-BAEA-95C8605606D7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28EF4531-DD19-4501-9837-C010D17A335C}"/>
              </a:ext>
            </a:extLst>
          </p:cNvPr>
          <p:cNvSpPr/>
          <p:nvPr userDrawn="1"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Marcador de Posição da Data 24">
            <a:extLst>
              <a:ext uri="{FF2B5EF4-FFF2-40B4-BE49-F238E27FC236}">
                <a16:creationId xmlns:a16="http://schemas.microsoft.com/office/drawing/2014/main" id="{1C0ACC19-FF1D-4D4D-9AA4-4E301F1F09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68" y="6446837"/>
            <a:ext cx="1854203" cy="365125"/>
          </a:xfrm>
        </p:spPr>
        <p:txBody>
          <a:bodyPr/>
          <a:lstStyle/>
          <a:p>
            <a:fld id="{D1417C57-669E-47E1-8E1A-F198EFFBFF7B}" type="datetime1">
              <a:rPr lang="pt-PT" smtClean="0"/>
              <a:t>27/07/2018</a:t>
            </a:fld>
            <a:endParaRPr lang="pt-PT"/>
          </a:p>
        </p:txBody>
      </p:sp>
      <p:sp>
        <p:nvSpPr>
          <p:cNvPr id="26" name="Marcador de Posição do Rodapé 25">
            <a:extLst>
              <a:ext uri="{FF2B5EF4-FFF2-40B4-BE49-F238E27FC236}">
                <a16:creationId xmlns:a16="http://schemas.microsoft.com/office/drawing/2014/main" id="{2CD4B5AB-37F9-4ED6-96C2-E1BADDEE7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6765" y="6459786"/>
            <a:ext cx="5893834" cy="365125"/>
          </a:xfrm>
        </p:spPr>
        <p:txBody>
          <a:bodyPr/>
          <a:lstStyle/>
          <a:p>
            <a:endParaRPr lang="pt-PT" dirty="0"/>
          </a:p>
        </p:txBody>
      </p:sp>
      <p:sp>
        <p:nvSpPr>
          <p:cNvPr id="27" name="Marcador de Posição do Número do Diapositivo 26">
            <a:extLst>
              <a:ext uri="{FF2B5EF4-FFF2-40B4-BE49-F238E27FC236}">
                <a16:creationId xmlns:a16="http://schemas.microsoft.com/office/drawing/2014/main" id="{C3135A0C-E350-48D0-8180-7CFE365DD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35290" y="6459786"/>
            <a:ext cx="984019" cy="365125"/>
          </a:xfrm>
        </p:spPr>
        <p:txBody>
          <a:bodyPr/>
          <a:lstStyle/>
          <a:p>
            <a:fld id="{18D98F66-8C19-4B33-BAEA-95C8605606D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83203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3350D64A-2DA7-4B15-B2FD-DC986F3E44D1}"/>
              </a:ext>
            </a:extLst>
          </p:cNvPr>
          <p:cNvSpPr/>
          <p:nvPr userDrawn="1"/>
        </p:nvSpPr>
        <p:spPr>
          <a:xfrm>
            <a:off x="822961" y="1661746"/>
            <a:ext cx="7586402" cy="12309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5080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pt-PT" dirty="0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923" y="1274404"/>
            <a:ext cx="8994531" cy="5056058"/>
          </a:xfrm>
        </p:spPr>
        <p:txBody>
          <a:bodyPr/>
          <a:lstStyle/>
          <a:p>
            <a:pPr lvl="0"/>
            <a:r>
              <a:rPr lang="pt-PT" dirty="0"/>
              <a:t>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2E4A-7B20-4A30-9C6D-6FFB05FD4A5A}" type="datetime1">
              <a:rPr lang="pt-PT" smtClean="0"/>
              <a:t>27/07/2018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89710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3696E-A10A-4528-ABC9-D53BBBBD9B89}" type="datetime1">
              <a:rPr lang="pt-PT" smtClean="0"/>
              <a:t>27/07/2018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‹nº›</a:t>
            </a:fld>
            <a:endParaRPr lang="pt-PT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693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BA7AE-28E7-4493-9531-F9BD0FEBA8CD}" type="datetime1">
              <a:rPr lang="pt-PT" smtClean="0"/>
              <a:t>27/07/2018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34975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pt-PT" dirty="0"/>
              <a:t>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032B9-6186-458C-9872-E6A9361EB8ED}" type="datetime1">
              <a:rPr lang="pt-PT" smtClean="0"/>
              <a:t>27/07/2018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4084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D606D-E058-401C-B958-B7B0F44AC2AB}" type="datetime1">
              <a:rPr lang="pt-PT" smtClean="0"/>
              <a:t>27/07/2018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10636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E7344-0150-46B9-BE55-391B1ECF2786}" type="datetime1">
              <a:rPr lang="pt-PT" smtClean="0"/>
              <a:t>27/07/2018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88397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FF9BE007-5C21-47DB-A274-42B7BC6DD1AF}" type="datetime1">
              <a:rPr lang="pt-PT" smtClean="0"/>
              <a:t>27/07/2018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8D98F66-8C19-4B33-BAEA-95C8605606D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57472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1CF6E-9435-4CD1-A5AA-7670E9D93B94}" type="datetime1">
              <a:rPr lang="pt-PT" smtClean="0"/>
              <a:t>27/07/2018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91890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1417C57-669E-47E1-8E1A-F198EFFBFF7B}" type="datetime1">
              <a:rPr lang="pt-PT" smtClean="0"/>
              <a:t>27/07/2018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8D98F66-8C19-4B33-BAEA-95C8605606D7}" type="slidenum">
              <a:rPr lang="pt-PT" smtClean="0"/>
              <a:t>‹nº›</a:t>
            </a:fld>
            <a:endParaRPr lang="pt-PT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465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DBAAA3-5DCD-4347-AF42-3D3C0138ED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853" y="2237168"/>
            <a:ext cx="8257592" cy="2129699"/>
          </a:xfrm>
        </p:spPr>
        <p:txBody>
          <a:bodyPr>
            <a:normAutofit/>
          </a:bodyPr>
          <a:lstStyle/>
          <a:p>
            <a:r>
              <a:rPr lang="en-US" sz="4500" dirty="0"/>
              <a:t>Phenomenology of the minimal </a:t>
            </a:r>
            <a:br>
              <a:rPr lang="en-US" sz="4500" dirty="0"/>
            </a:br>
            <a:r>
              <a:rPr lang="en-US" sz="4500" dirty="0"/>
              <a:t>B - L extension of the Standard Model</a:t>
            </a:r>
            <a:endParaRPr lang="pt-PT" sz="45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B70F3D5-A842-48FF-A110-1F1E32145B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373823"/>
            <a:ext cx="4963538" cy="911117"/>
          </a:xfrm>
        </p:spPr>
        <p:txBody>
          <a:bodyPr>
            <a:normAutofit/>
          </a:bodyPr>
          <a:lstStyle/>
          <a:p>
            <a:pPr algn="l"/>
            <a:r>
              <a:rPr lang="pt-PT" sz="1700" dirty="0"/>
              <a:t>João Pedro Dias Rodrigues</a:t>
            </a:r>
          </a:p>
          <a:p>
            <a:pPr algn="l"/>
            <a:r>
              <a:rPr lang="pt-PT" sz="1700" dirty="0"/>
              <a:t>António Morais  </a:t>
            </a:r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D91FE530-AC28-4A6E-AABF-ECF735701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48473" cy="223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FA75516D-DAEF-4915-A537-9C9BAAF2B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6A4FF851-229D-4420-B145-858958550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66077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A45CDD-C24A-44F5-BC09-F4EA7E6E9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2.3 - Quebra espontânea de uma simetria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9A758645-33FC-4FEA-8615-755A759475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PT" sz="2200" dirty="0"/>
                  <a:t>Introduzindo o Lagrangiano </a:t>
                </a:r>
                <a:r>
                  <a:rPr lang="pt-PT" sz="2200" dirty="0">
                    <a:solidFill>
                      <a:schemeClr val="tx1"/>
                    </a:solidFill>
                  </a:rPr>
                  <a:t>de uma teoria quadrática escalar complexa,</a:t>
                </a: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e>
                      <m:sup>
                        <m: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for um parâmetro positivo temos um mínimo em,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PT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9A758645-33FC-4FEA-8615-755A759475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97" t="-1568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4" descr="https://i.gyazo.com/c80f2d6374abdcc753374f70992459dd.png">
            <a:extLst>
              <a:ext uri="{FF2B5EF4-FFF2-40B4-BE49-F238E27FC236}">
                <a16:creationId xmlns:a16="http://schemas.microsoft.com/office/drawing/2014/main" id="{988B9B5A-8851-41ED-A951-4ECDD780A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979" y="3052882"/>
            <a:ext cx="4543409" cy="322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F225AE9F-F11F-4324-A229-32B4D4115904}"/>
                  </a:ext>
                </a:extLst>
              </p:cNvPr>
              <p:cNvSpPr/>
              <p:nvPr/>
            </p:nvSpPr>
            <p:spPr>
              <a:xfrm>
                <a:off x="1461469" y="1790559"/>
                <a:ext cx="6221062" cy="5950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PT" sz="2600" i="1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pt-PT" sz="26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6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PT" sz="2600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pt-PT" sz="26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</m:d>
                        </m:e>
                        <m:sup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sz="26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PT" sz="26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</m:d>
                      <m:r>
                        <a:rPr lang="pt-PT" sz="26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p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6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p>
                              <m:r>
                                <a:rPr lang="pt-PT" sz="2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</m:d>
                      <m:r>
                        <a:rPr lang="pt-PT" sz="2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p>
                                  <m: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pt-PT" sz="26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</m:d>
                        </m:e>
                        <m:sup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260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PT" sz="2600" dirty="0"/>
              </a:p>
            </p:txBody>
          </p:sp>
        </mc:Choice>
        <mc:Fallback xmlns="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F225AE9F-F11F-4324-A229-32B4D41159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469" y="1790559"/>
                <a:ext cx="6221062" cy="5950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B040E9BF-9AD4-4088-B679-C8C7A12E1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E5195C11-8FC5-480C-920D-A2E8CC8E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60413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A45CDD-C24A-44F5-BC09-F4EA7E6E9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2.3 - Quebra espontânea de uma simetria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9A758645-33FC-4FEA-8615-755A759475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No entanto tomando valores negativos para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e>
                      <m:sup>
                        <m: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muda o mínimo do campo para um valor diferente de zero,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PT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 </m:t>
                    </m:r>
                    <m:sSub>
                      <m:sSubPr>
                        <m:ctrlPr>
                          <a:rPr lang="pt-PT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pt-PT" sz="2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pt-PT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pt-PT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pt-PT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PT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PT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PT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pt-PT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PT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pt-PT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pt-PT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pt-PT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rad>
                    <m:r>
                      <a:rPr lang="pt-PT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pt-PT" sz="2600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Mudando o campo para o mínimo</a:t>
                </a:r>
                <a:r>
                  <a:rPr lang="pt-PT" sz="26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pt-PT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PT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pt-PT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→ </m:t>
                    </m:r>
                    <m:r>
                      <m:rPr>
                        <m:sty m:val="p"/>
                      </m:rPr>
                      <a:rPr lang="pt-PT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η</m:t>
                    </m:r>
                    <m:r>
                      <a:rPr lang="pt-PT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pt-PT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pt-PT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) + </m:t>
                    </m:r>
                    <m:r>
                      <a:rPr lang="pt-PT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pt-PT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 + </m:t>
                    </m:r>
                    <m:r>
                      <m:rPr>
                        <m:sty m:val="p"/>
                      </m:rPr>
                      <a:rPr lang="pt-PT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pt-PT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 </m:t>
                    </m:r>
                    <m:r>
                      <m:rPr>
                        <m:sty m:val="p"/>
                      </m:rPr>
                      <a:rPr lang="pt-PT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ϵ</m:t>
                    </m:r>
                    <m:r>
                      <a:rPr lang="pt-PT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pt-PT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pt-PT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PT" sz="2600" dirty="0">
                    <a:solidFill>
                      <a:schemeClr val="tx1"/>
                    </a:solidFill>
                  </a:rPr>
                  <a:t>, </a:t>
                </a: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200" dirty="0"/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9A758645-33FC-4FEA-8615-755A759475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97" t="-1448" r="-1694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https://i.gyazo.com/f45c08352bb4a26fbdcb8965ec44dba7.png">
            <a:extLst>
              <a:ext uri="{FF2B5EF4-FFF2-40B4-BE49-F238E27FC236}">
                <a16:creationId xmlns:a16="http://schemas.microsoft.com/office/drawing/2014/main" id="{44BF7499-16FE-4061-807A-282F57414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996" y="3429000"/>
            <a:ext cx="4144383" cy="290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78B4F09C-44A9-4677-9700-2A9FDC139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32DD114-83F7-440B-883A-39170FD4D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16829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A45CDD-C24A-44F5-BC09-F4EA7E6E9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2.3 - Quebra espontânea de uma simetria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9A758645-33FC-4FEA-8615-755A759475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PT" sz="2200" dirty="0"/>
                  <a:t>Expandindo o Lagrangiano,</a:t>
                </a: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400" dirty="0"/>
              </a:p>
              <a:p>
                <a:pPr marL="0" indent="0">
                  <a:buNone/>
                </a:pPr>
                <a:endParaRPr lang="pt-PT" sz="2400" dirty="0"/>
              </a:p>
              <a:p>
                <a:pPr marL="0" indent="0">
                  <a:buNone/>
                </a:pPr>
                <a:r>
                  <a:rPr lang="pt-PT" sz="2400" dirty="0"/>
                  <a:t>onde antes tínhamos dois campos reais massivos agora temos apenas  um,  com massa </a:t>
                </a:r>
                <a14:m>
                  <m:oMath xmlns:m="http://schemas.openxmlformats.org/officeDocument/2006/math">
                    <m:r>
                      <a:rPr lang="pt-PT" sz="240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pt-PT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PT" sz="2400">
                            <a:latin typeface="Cambria Math" panose="02040503050406030204" pitchFamily="18" charset="0"/>
                          </a:rPr>
                          <m:t>μ</m:t>
                        </m:r>
                      </m:e>
                      <m:sup>
                        <m:r>
                          <a:rPr lang="pt-PT" sz="24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PT" sz="240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pt-PT" sz="2400" dirty="0"/>
                  <a:t> </a:t>
                </a: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200" dirty="0"/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9A758645-33FC-4FEA-8615-755A759475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33" t="-1568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98901EF7-BDA4-4AF3-922E-3A63A222FB2F}"/>
                  </a:ext>
                </a:extLst>
              </p:cNvPr>
              <p:cNvSpPr/>
              <p:nvPr/>
            </p:nvSpPr>
            <p:spPr>
              <a:xfrm>
                <a:off x="141255" y="1604865"/>
                <a:ext cx="8712200" cy="15905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PT" sz="2600" i="1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pt-PT" sz="26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μ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ϵ</m:t>
                      </m:r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sSup>
                        <m:s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ϵ</m:t>
                      </m:r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pt-PT" sz="26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μ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η</m:t>
                      </m:r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sSup>
                        <m:s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η</m:t>
                      </m:r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pt-PT" sz="2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PT" sz="26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6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e>
                            <m:sup>
                              <m:r>
                                <a:rPr lang="pt-PT" sz="2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η</m:t>
                          </m:r>
                        </m:e>
                        <m:sup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26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600">
                                      <a:latin typeface="Cambria Math" panose="02040503050406030204" pitchFamily="18" charset="0"/>
                                    </a:rPr>
                                    <m:t>ϵ</m:t>
                                  </m:r>
                                </m:e>
                                <m:sup>
                                  <m:r>
                                    <a:rPr lang="pt-PT" sz="2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PT" sz="26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600">
                                      <a:latin typeface="Cambria Math" panose="02040503050406030204" pitchFamily="18" charset="0"/>
                                    </a:rPr>
                                    <m:t>η</m:t>
                                  </m:r>
                                </m:e>
                                <m:sup>
                                  <m:r>
                                    <a:rPr lang="pt-PT" sz="2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2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λν</m:t>
                      </m:r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600"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p>
                              <m:r>
                                <a:rPr lang="pt-PT" sz="2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600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e>
                            <m:sup>
                              <m:r>
                                <a:rPr lang="pt-PT" sz="2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pt-PT" sz="2600">
                          <a:latin typeface="Cambria Math" panose="02040503050406030204" pitchFamily="18" charset="0"/>
                        </a:rPr>
                        <m:t> ,</m:t>
                      </m:r>
                    </m:oMath>
                  </m:oMathPara>
                </a14:m>
                <a:endParaRPr lang="pt-PT" sz="2600" dirty="0"/>
              </a:p>
            </p:txBody>
          </p:sp>
        </mc:Choice>
        <mc:Fallback xmlns="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98901EF7-BDA4-4AF3-922E-3A63A222FB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55" y="1604865"/>
                <a:ext cx="8712200" cy="15905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Marcador de Posição de Conteúdo 4" descr="Uma imagem com aeronaves, transporte&#10;&#10;Descrição gerada com confiança muito alta">
            <a:extLst>
              <a:ext uri="{FF2B5EF4-FFF2-40B4-BE49-F238E27FC236}">
                <a16:creationId xmlns:a16="http://schemas.microsoft.com/office/drawing/2014/main" id="{6B8E7100-FB66-428F-97C8-CAD854A067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70" y="3962703"/>
            <a:ext cx="7072057" cy="2156976"/>
          </a:xfrm>
          <a:prstGeom prst="rect">
            <a:avLst/>
          </a:prstGeom>
        </p:spPr>
      </p:pic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5D899D1B-7439-4DD7-A3F8-5FDA0FD05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BD0FA01-C641-4527-8909-CB5464085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74294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A358505-FC78-4FFE-BB36-1343010F5D54}"/>
              </a:ext>
            </a:extLst>
          </p:cNvPr>
          <p:cNvSpPr txBox="1"/>
          <p:nvPr/>
        </p:nvSpPr>
        <p:spPr>
          <a:xfrm>
            <a:off x="1786812" y="1959429"/>
            <a:ext cx="557037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500" dirty="0"/>
              <a:t>3 - O modelo padrão</a:t>
            </a:r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18736ED5-2FA9-4D0A-B19A-A119FE77A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406B45A-A119-4982-B626-CADAA14B8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0313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PT" sz="3100" dirty="0"/>
              <a:t>3.1 - Geração de massa para bosões no modelo padrão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AC0C7C03-694D-4C6B-BCF6-3CCBBA4697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PT" sz="2000" dirty="0">
                    <a:solidFill>
                      <a:schemeClr val="tx1"/>
                    </a:solidFill>
                  </a:rPr>
                  <a:t>Os sectores escalar e de </a:t>
                </a:r>
                <a:r>
                  <a:rPr lang="pt-PT" sz="2000" dirty="0" err="1">
                    <a:solidFill>
                      <a:schemeClr val="tx1"/>
                    </a:solidFill>
                  </a:rPr>
                  <a:t>Gauge</a:t>
                </a:r>
                <a:r>
                  <a:rPr lang="pt-PT" sz="2000" dirty="0">
                    <a:solidFill>
                      <a:schemeClr val="tx1"/>
                    </a:solidFill>
                  </a:rPr>
                  <a:t> do modelo padrão são,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  <m:sup>
                          <m: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t-PT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sSup>
                            <m:sSupPr>
                              <m:ctrlP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</m:d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Sup>
                        <m:sSub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  <m:sup>
                          <m: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sSup>
                        <m:s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μν</m:t>
                          </m:r>
                        </m:sup>
                      </m:sSup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</m:sSub>
                      <m:sSup>
                        <m:s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μν</m:t>
                          </m:r>
                        </m:sup>
                      </m:sSup>
                      <m:r>
                        <a:rPr lang="pt-PT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 ,</m:t>
                      </m:r>
                    </m:oMath>
                  </m:oMathPara>
                </a14:m>
                <a:endParaRPr lang="pt-PT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AC0C7C03-694D-4C6B-BCF6-3CCBBA4697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4" t="-1206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2B1DE746-049B-4D65-B55A-C9CE8176D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4C4E40E-F609-4D81-A1EA-25BAF02EB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07980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PT" sz="3100" dirty="0"/>
              <a:t>3.1 - Geração de massa para bosões no modelo padrão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AC0C7C03-694D-4C6B-BCF6-3CCBBA4697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PT" sz="2000" dirty="0">
                    <a:solidFill>
                      <a:schemeClr val="tx1"/>
                    </a:solidFill>
                  </a:rPr>
                  <a:t>Os sectores escalar e de </a:t>
                </a:r>
                <a:r>
                  <a:rPr lang="pt-PT" sz="2000" dirty="0" err="1">
                    <a:solidFill>
                      <a:schemeClr val="tx1"/>
                    </a:solidFill>
                  </a:rPr>
                  <a:t>Gauge</a:t>
                </a:r>
                <a:r>
                  <a:rPr lang="pt-PT" sz="2000" dirty="0">
                    <a:solidFill>
                      <a:schemeClr val="tx1"/>
                    </a:solidFill>
                  </a:rPr>
                  <a:t> do modelo padrão são,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  <m:sup>
                          <m: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t-PT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sSup>
                            <m:sSupPr>
                              <m:ctrlP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</m:d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Sup>
                        <m:sSub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  <m:sup>
                          <m: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sSup>
                        <m:s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μν</m:t>
                          </m:r>
                        </m:sup>
                      </m:sSup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</m:sSub>
                      <m:sSup>
                        <m:s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μν</m:t>
                          </m:r>
                        </m:sup>
                      </m:sSup>
                      <m:r>
                        <a:rPr lang="pt-PT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 ,</m:t>
                      </m:r>
                    </m:oMath>
                  </m:oMathPara>
                </a14:m>
                <a:endParaRPr lang="pt-PT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000" dirty="0">
                    <a:solidFill>
                      <a:schemeClr val="tx1"/>
                    </a:solidFill>
                  </a:rPr>
                  <a:t>Onde o campo de </a:t>
                </a:r>
                <a:r>
                  <a:rPr lang="pt-PT" sz="2000" dirty="0" err="1">
                    <a:solidFill>
                      <a:schemeClr val="tx1"/>
                    </a:solidFill>
                  </a:rPr>
                  <a:t>Higgs</a:t>
                </a:r>
                <a:r>
                  <a:rPr lang="pt-PT" sz="20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pt-PT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pt-PT" sz="2000" dirty="0">
                    <a:solidFill>
                      <a:schemeClr val="tx1"/>
                    </a:solidFill>
                  </a:rPr>
                  <a:t>toma um VEV com a forma,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PT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pt-PT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 </m:t>
                    </m:r>
                    <m:d>
                      <m:dPr>
                        <m:ctrlP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PT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P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pt-PT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pt-PT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pt-PT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pt-PT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pt-PT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P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pt-PT" sz="2000" dirty="0">
                    <a:solidFill>
                      <a:schemeClr val="tx1"/>
                    </a:solidFill>
                  </a:rPr>
                  <a:t> , </a:t>
                </a:r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AC0C7C03-694D-4C6B-BCF6-3CCBBA4697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4" t="-1206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30AC0925-4333-4855-AC9F-BC43849B4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28AE140-A7CE-45FC-95EA-589249C1E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30027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PT" sz="3100" dirty="0"/>
              <a:t>3.1 - Geração de massa para bosões no modelo padrão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AC0C7C03-694D-4C6B-BCF6-3CCBBA4697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PT" sz="2000" dirty="0">
                    <a:solidFill>
                      <a:schemeClr val="tx1"/>
                    </a:solidFill>
                  </a:rPr>
                  <a:t>Os sectores escalar e de </a:t>
                </a:r>
                <a:r>
                  <a:rPr lang="pt-PT" sz="2000" dirty="0" err="1">
                    <a:solidFill>
                      <a:schemeClr val="tx1"/>
                    </a:solidFill>
                  </a:rPr>
                  <a:t>Gauge</a:t>
                </a:r>
                <a:r>
                  <a:rPr lang="pt-PT" sz="2000" dirty="0">
                    <a:solidFill>
                      <a:schemeClr val="tx1"/>
                    </a:solidFill>
                  </a:rPr>
                  <a:t> do modelo padrão são,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  <m:sup>
                          <m: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t-PT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sSup>
                            <m:sSupPr>
                              <m:ctrlP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</m:d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Sup>
                        <m:sSub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  <m:sup>
                          <m: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sSup>
                        <m:s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μν</m:t>
                          </m:r>
                        </m:sup>
                      </m:sSup>
                      <m:r>
                        <a:rPr lang="pt-P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</m:sSub>
                      <m:sSup>
                        <m:sSupPr>
                          <m:ctrlPr>
                            <a:rPr lang="pt-P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μν</m:t>
                          </m:r>
                        </m:sup>
                      </m:sSup>
                      <m:r>
                        <a:rPr lang="pt-PT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 ,</m:t>
                      </m:r>
                    </m:oMath>
                  </m:oMathPara>
                </a14:m>
                <a:endParaRPr lang="pt-PT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000" dirty="0">
                    <a:solidFill>
                      <a:schemeClr val="tx1"/>
                    </a:solidFill>
                  </a:rPr>
                  <a:t>Onde o campo de </a:t>
                </a:r>
                <a:r>
                  <a:rPr lang="pt-PT" sz="2000" dirty="0" err="1">
                    <a:solidFill>
                      <a:schemeClr val="tx1"/>
                    </a:solidFill>
                  </a:rPr>
                  <a:t>Higgs</a:t>
                </a:r>
                <a:r>
                  <a:rPr lang="pt-PT" sz="20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pt-PT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pt-PT" sz="2000" dirty="0">
                    <a:solidFill>
                      <a:schemeClr val="tx1"/>
                    </a:solidFill>
                  </a:rPr>
                  <a:t>toma um VEV com a forma,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PT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pt-PT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 </m:t>
                    </m:r>
                    <m:d>
                      <m:dPr>
                        <m:ctrlP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PT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P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pt-PT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pt-PT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pt-PT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pt-PT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pt-PT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P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pt-PT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P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pt-PT" sz="2000" dirty="0">
                    <a:solidFill>
                      <a:schemeClr val="tx1"/>
                    </a:solidFill>
                  </a:rPr>
                  <a:t> , </a:t>
                </a:r>
              </a:p>
              <a:p>
                <a:pPr marL="0" indent="0">
                  <a:buNone/>
                </a:pPr>
                <a:r>
                  <a:rPr lang="pt-PT" sz="2000" dirty="0">
                    <a:solidFill>
                      <a:schemeClr val="tx1"/>
                    </a:solidFill>
                  </a:rPr>
                  <a:t>Podemos expandir </a:t>
                </a:r>
                <a:r>
                  <a:rPr lang="pt-PT" dirty="0">
                    <a:solidFill>
                      <a:schemeClr val="tx1"/>
                    </a:solidFill>
                  </a:rPr>
                  <a:t>a</a:t>
                </a:r>
                <a:r>
                  <a:rPr lang="pt-PT" sz="2000" dirty="0">
                    <a:solidFill>
                      <a:schemeClr val="tx1"/>
                    </a:solidFill>
                  </a:rPr>
                  <a:t>s derivadas covariantes em volta deste VEV</a:t>
                </a:r>
              </a:p>
              <a:p>
                <a:pPr marL="0" indent="0">
                  <a:buNone/>
                </a:pPr>
                <a:endParaRPr lang="pt-PT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t-PT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AC0C7C03-694D-4C6B-BCF6-3CCBBA4697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4" t="-1206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BBA26E9-D038-496F-A171-3369268D7A6A}"/>
                  </a:ext>
                </a:extLst>
              </p:cNvPr>
              <p:cNvSpPr/>
              <p:nvPr/>
            </p:nvSpPr>
            <p:spPr>
              <a:xfrm>
                <a:off x="-346969" y="4022076"/>
                <a:ext cx="9837938" cy="20848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300" i="1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pt-PT" sz="23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300">
                              <a:latin typeface="Cambria Math" panose="02040503050406030204" pitchFamily="18" charset="0"/>
                            </a:rPr>
                            <m:t>μ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pt-PT" sz="2300"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300">
                              <a:latin typeface="Cambria Math" panose="02040503050406030204" pitchFamily="18" charset="0"/>
                            </a:rPr>
                            <m:t>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pt-PT" sz="230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t-PT" sz="23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pt-PT" sz="2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p>
                              <m:r>
                                <a:rPr lang="pt-PT" sz="23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pt-PT" sz="230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</m:d>
                      <m:sSup>
                        <m:sSup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30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23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Sup>
                        <m:sSubSup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 sz="230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300"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pt-PT" sz="2300">
                              <a:latin typeface="Cambria Math" panose="02040503050406030204" pitchFamily="18" charset="0"/>
                            </a:rPr>
                            <m:t>i</m:t>
                          </m:r>
                        </m:sup>
                      </m:sSubSup>
                      <m:sSup>
                        <m:sSup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30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300">
                              <a:latin typeface="Cambria Math" panose="02040503050406030204" pitchFamily="18" charset="0"/>
                            </a:rPr>
                            <m:t>iμν</m:t>
                          </m:r>
                        </m:sup>
                      </m:sSup>
                      <m:r>
                        <a:rPr lang="pt-PT" sz="23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 sz="230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300"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</m:sSub>
                      <m:sSup>
                        <m:sSup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30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300">
                              <a:latin typeface="Cambria Math" panose="02040503050406030204" pitchFamily="18" charset="0"/>
                            </a:rPr>
                            <m:t>μν</m:t>
                          </m:r>
                        </m:sup>
                      </m:sSup>
                    </m:oMath>
                  </m:oMathPara>
                </a14:m>
                <a:endParaRPr lang="pt-PT" sz="23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3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30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300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p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t-PT" sz="23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 sz="23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sz="2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pt-PT" sz="230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pt-PT" sz="23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 sz="23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sz="2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pt-PT" sz="2300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t-PT" sz="23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3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30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PT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PT" sz="2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 sz="23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pt-PT" sz="23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 sz="23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sz="2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pt-PT" sz="2300">
                                  <a:latin typeface="Cambria Math" panose="02040503050406030204" pitchFamily="18" charset="0"/>
                                </a:rPr>
                                <m:t>3,</m:t>
                              </m:r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PT" sz="2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 sz="23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pt-PT" sz="23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pt-PT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sSup>
                            <m:sSupPr>
                              <m:ctrlPr>
                                <a:rPr lang="pt-PT" sz="2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  <m:r>
                            <a:rPr lang="pt-PT" sz="2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PT" sz="230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pt-PT" sz="2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 sz="23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PT" sz="2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 sz="23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pt-PT" sz="23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pt-PT" sz="23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 sz="23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sz="2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PT" sz="23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</m:e>
                      </m:d>
                      <m:r>
                        <a:rPr lang="pt-PT" sz="230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PT" sz="23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BBA26E9-D038-496F-A171-3369268D7A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6969" y="4022076"/>
                <a:ext cx="9837938" cy="20848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EBB27692-2F30-4C24-8FE9-F31AC86EF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0451CCD-B08F-44E1-850C-79E5E1DBD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68566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PT" sz="3100" dirty="0"/>
              <a:t>3.1 - Geração de massa para bosões no modelo padrão</a:t>
            </a:r>
          </a:p>
        </p:txBody>
      </p:sp>
      <p:sp>
        <p:nvSpPr>
          <p:cNvPr id="14" name="Marcador de Posição de Conteúdo 2">
            <a:extLst>
              <a:ext uri="{FF2B5EF4-FFF2-40B4-BE49-F238E27FC236}">
                <a16:creationId xmlns:a16="http://schemas.microsoft.com/office/drawing/2014/main" id="{AC0C7C03-694D-4C6B-BCF6-3CCBBA469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pt-PT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PT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PT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4597CD31-3CC7-4264-BECD-28E04A7EA839}"/>
                  </a:ext>
                </a:extLst>
              </p:cNvPr>
              <p:cNvSpPr/>
              <p:nvPr/>
            </p:nvSpPr>
            <p:spPr>
              <a:xfrm>
                <a:off x="-70848" y="1293066"/>
                <a:ext cx="9285696" cy="11313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i="1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pt-PT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pt-PT"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pt-PT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t-PT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</m:d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Sup>
                        <m:sSub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i</m:t>
                          </m:r>
                        </m:sup>
                      </m:sSubSup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iμν</m:t>
                          </m:r>
                        </m:sup>
                      </m:sSup>
                      <m:r>
                        <a:rPr lang="pt-PT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</m:sSub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μν</m:t>
                          </m:r>
                        </m:sup>
                      </m:sSup>
                    </m:oMath>
                  </m:oMathPara>
                </a14:m>
                <a:endParaRPr lang="pt-PT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</m:e>
                      </m:d>
                      <m:r>
                        <a:rPr lang="pt-PT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3,</m:t>
                              </m:r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</m:e>
                      </m:d>
                      <m:r>
                        <a:rPr lang="pt-PT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PT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4597CD31-3CC7-4264-BECD-28E04A7EA8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0848" y="1293066"/>
                <a:ext cx="9285696" cy="11313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375309C3-98E2-4EFF-A110-C0C71DFA6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5E080F5-DE9A-4AC7-BEED-8E762FFF7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49191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PT" sz="3100" dirty="0"/>
              <a:t>3.1 - Geração de massa para bosões no modelo padrão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AC0C7C03-694D-4C6B-BCF6-3CCBBA4697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endParaRPr lang="pt-PT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000" dirty="0">
                    <a:solidFill>
                      <a:schemeClr val="tx1"/>
                    </a:solidFill>
                  </a:rPr>
                  <a:t>Rescrevendo este lagrangiano</a:t>
                </a:r>
                <a:r>
                  <a:rPr lang="pt-PT" dirty="0">
                    <a:solidFill>
                      <a:schemeClr val="tx1"/>
                    </a:solidFill>
                  </a:rPr>
                  <a:t> na sua base física, ou seja mudando os campos para, </a:t>
                </a:r>
                <a:endParaRPr lang="pt-PT" sz="20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  <m:sup>
                        <m: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bSup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pt-PT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μ</m:t>
                            </m:r>
                          </m:sub>
                          <m:sup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sSubSup>
                          <m:sSubSup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pt-PT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μ</m:t>
                            </m:r>
                          </m:sub>
                          <m:sup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,</a:t>
                </a:r>
              </a:p>
              <a:p>
                <a:pPr marL="0" indent="0" algn="ctr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</m:sSub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sub>
                            </m:sSub>
                          </m:e>
                        </m:d>
                      </m:e>
                    </m:func>
                    <m:sSub>
                      <m:sSub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</m:sSub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sub>
                            </m:sSub>
                          </m:e>
                        </m:d>
                      </m:e>
                    </m:func>
                    <m:sSubSup>
                      <m:sSub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  <m:sup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 ,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PT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</m:sSub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</m:t>
                    </m:r>
                    <m:func>
                      <m:func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fName>
                      <m:e>
                        <m:d>
                          <m:d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sub>
                            </m:sSub>
                          </m:e>
                        </m:d>
                      </m:e>
                    </m:func>
                    <m:sSub>
                      <m:sSub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</m:sSub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co</m:t>
                    </m:r>
                    <m:func>
                      <m:func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fName>
                      <m:e>
                        <m:d>
                          <m:d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sub>
                            </m:sSub>
                          </m:e>
                        </m:d>
                      </m:e>
                    </m:func>
                    <m:sSubSup>
                      <m:sSub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  <m:sup>
                        <m:r>
                          <a:rPr lang="pt-PT" sz="22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pt-PT" sz="2200" i="1" dirty="0">
                    <a:solidFill>
                      <a:schemeClr val="tx1"/>
                    </a:solidFill>
                  </a:rPr>
                  <a:t> </a:t>
                </a:r>
                <a:r>
                  <a:rPr lang="pt-PT" sz="2200" dirty="0">
                    <a:solidFill>
                      <a:schemeClr val="tx1"/>
                    </a:solidFill>
                  </a:rPr>
                  <a:t>,</a:t>
                </a:r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AC0C7C03-694D-4C6B-BCF6-3CCBBA4697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4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4597CD31-3CC7-4264-BECD-28E04A7EA839}"/>
                  </a:ext>
                </a:extLst>
              </p:cNvPr>
              <p:cNvSpPr/>
              <p:nvPr/>
            </p:nvSpPr>
            <p:spPr>
              <a:xfrm>
                <a:off x="-70848" y="1274404"/>
                <a:ext cx="9285696" cy="11313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i="1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pt-PT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pt-PT"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pt-PT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t-PT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</m:d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Sup>
                        <m:sSub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i</m:t>
                          </m:r>
                        </m:sup>
                      </m:sSubSup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iμν</m:t>
                          </m:r>
                        </m:sup>
                      </m:sSup>
                      <m:r>
                        <a:rPr lang="pt-PT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</m:sSub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μν</m:t>
                          </m:r>
                        </m:sup>
                      </m:sSup>
                    </m:oMath>
                  </m:oMathPara>
                </a14:m>
                <a:endParaRPr lang="pt-PT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</m:e>
                      </m:d>
                      <m:r>
                        <a:rPr lang="pt-PT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3,</m:t>
                              </m:r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</m:e>
                      </m:d>
                      <m:r>
                        <a:rPr lang="pt-PT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PT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4597CD31-3CC7-4264-BECD-28E04A7EA8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0848" y="1274404"/>
                <a:ext cx="9285696" cy="11313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0A24A200-726C-43D2-BBCD-9BE6666B6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62C2927-1FF9-4633-8726-75BD0C984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59873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PT" sz="3100" dirty="0"/>
              <a:t>3.1 - Geração de massa para bosões no modelo padrão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AC0C7C03-694D-4C6B-BCF6-3CCBBA4697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endParaRPr lang="pt-PT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000" dirty="0">
                    <a:solidFill>
                      <a:schemeClr val="tx1"/>
                    </a:solidFill>
                  </a:rPr>
                  <a:t>Rescrevendo este lagrangiano</a:t>
                </a:r>
                <a:r>
                  <a:rPr lang="pt-PT" dirty="0">
                    <a:solidFill>
                      <a:schemeClr val="tx1"/>
                    </a:solidFill>
                  </a:rPr>
                  <a:t> na sua base física, ou seja mudando os campos para, </a:t>
                </a:r>
                <a:endParaRPr lang="pt-PT" sz="20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  <m:sup>
                        <m: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bSup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pt-PT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μ</m:t>
                            </m:r>
                          </m:sub>
                          <m:sup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sSubSup>
                          <m:sSubSup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pt-PT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μ</m:t>
                            </m:r>
                          </m:sub>
                          <m:sup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,</a:t>
                </a:r>
              </a:p>
              <a:p>
                <a:pPr marL="0" indent="0" algn="ctr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</m:sSub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sub>
                            </m:sSub>
                          </m:e>
                        </m:d>
                      </m:e>
                    </m:func>
                    <m:sSub>
                      <m:sSub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</m:sSub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sub>
                            </m:sSub>
                          </m:e>
                        </m:d>
                      </m:e>
                    </m:func>
                    <m:sSubSup>
                      <m:sSub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  <m:sup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 ,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PT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</m:sSub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</m:t>
                    </m:r>
                    <m:func>
                      <m:func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fName>
                      <m:e>
                        <m:d>
                          <m:d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sub>
                            </m:sSub>
                          </m:e>
                        </m:d>
                      </m:e>
                    </m:func>
                    <m:sSub>
                      <m:sSub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</m:sSub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co</m:t>
                    </m:r>
                    <m:func>
                      <m:func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fName>
                      <m:e>
                        <m:d>
                          <m:d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sub>
                            </m:sSub>
                          </m:e>
                        </m:d>
                      </m:e>
                    </m:func>
                    <m:sSubSup>
                      <m:sSub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2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sub>
                      <m:sup>
                        <m:r>
                          <a:rPr lang="pt-PT" sz="22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pt-PT" sz="2200" i="1" dirty="0">
                    <a:solidFill>
                      <a:schemeClr val="tx1"/>
                    </a:solidFill>
                  </a:rPr>
                  <a:t> </a:t>
                </a:r>
                <a:r>
                  <a:rPr lang="pt-PT" sz="2200" dirty="0">
                    <a:solidFill>
                      <a:schemeClr val="tx1"/>
                    </a:solidFill>
                  </a:rPr>
                  <a:t>,</a:t>
                </a:r>
              </a:p>
              <a:p>
                <a:pPr marL="0" indent="0">
                  <a:buNone/>
                </a:pPr>
                <a:r>
                  <a:rPr lang="pt-PT" sz="2000" dirty="0">
                    <a:solidFill>
                      <a:schemeClr val="tx1"/>
                    </a:solidFill>
                  </a:rPr>
                  <a:t>Obtemos </a:t>
                </a:r>
                <a:r>
                  <a:rPr lang="pt-PT" dirty="0">
                    <a:solidFill>
                      <a:schemeClr val="tx1"/>
                    </a:solidFill>
                  </a:rPr>
                  <a:t>alguns </a:t>
                </a:r>
                <a:r>
                  <a:rPr lang="pt-PT" sz="2000" dirty="0">
                    <a:solidFill>
                      <a:schemeClr val="tx1"/>
                    </a:solidFill>
                  </a:rPr>
                  <a:t>termos quadráticos que indicam </a:t>
                </a:r>
                <a:r>
                  <a:rPr lang="pt-PT" dirty="0">
                    <a:solidFill>
                      <a:schemeClr val="tx1"/>
                    </a:solidFill>
                  </a:rPr>
                  <a:t>a</a:t>
                </a:r>
                <a:r>
                  <a:rPr lang="pt-PT" sz="2000" dirty="0">
                    <a:solidFill>
                      <a:schemeClr val="tx1"/>
                    </a:solidFill>
                  </a:rPr>
                  <a:t>s massas,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  <m:r>
                      <a:rPr lang="pt-PT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pt-PT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ad>
                      <m:radPr>
                        <m:degHide m:val="on"/>
                        <m:ctrlP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pt-P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pt-P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pt-P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pt-P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′2</m:t>
                            </m:r>
                          </m:sup>
                        </m:sSup>
                      </m:e>
                    </m:rad>
                  </m:oMath>
                </a14:m>
                <a:r>
                  <a:rPr lang="pt-PT" sz="2000" dirty="0">
                    <a:solidFill>
                      <a:schemeClr val="tx1"/>
                    </a:solidFill>
                  </a:rPr>
                  <a:t>  e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pt-PT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PT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pt-PT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PT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pt-PT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PT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pt-PT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AC0C7C03-694D-4C6B-BCF6-3CCBBA4697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4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4597CD31-3CC7-4264-BECD-28E04A7EA839}"/>
                  </a:ext>
                </a:extLst>
              </p:cNvPr>
              <p:cNvSpPr/>
              <p:nvPr/>
            </p:nvSpPr>
            <p:spPr>
              <a:xfrm>
                <a:off x="-70848" y="1274404"/>
                <a:ext cx="9285696" cy="11313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i="1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pt-PT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pt-PT"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pt-PT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t-PT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</m:d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Sup>
                        <m:sSub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i</m:t>
                          </m:r>
                        </m:sup>
                      </m:sSubSup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iμν</m:t>
                          </m:r>
                        </m:sup>
                      </m:sSup>
                      <m:r>
                        <a:rPr lang="pt-PT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μν</m:t>
                          </m:r>
                        </m:sub>
                      </m:sSub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μν</m:t>
                          </m:r>
                        </m:sup>
                      </m:sSup>
                    </m:oMath>
                  </m:oMathPara>
                </a14:m>
                <a:endParaRPr lang="pt-PT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</m:e>
                      </m:d>
                      <m:r>
                        <a:rPr lang="pt-PT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3,</m:t>
                              </m:r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PT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p>
                          </m:sSup>
                        </m:e>
                      </m:d>
                      <m:r>
                        <a:rPr lang="pt-PT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PT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4597CD31-3CC7-4264-BECD-28E04A7EA8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0848" y="1274404"/>
                <a:ext cx="9285696" cy="11313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79948023-69D0-4ED0-BAC9-170796BB6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BE19DFB-664C-4DC8-9212-3F7D4D88E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96101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787F88-D921-4CCF-96E8-8A301D046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Conteúdo 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79173B0-68ED-4BC0-B553-46625C1FC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23" y="1274404"/>
            <a:ext cx="4484077" cy="505605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PT" sz="2700" dirty="0">
                <a:solidFill>
                  <a:schemeClr val="tx1"/>
                </a:solidFill>
              </a:rPr>
              <a:t>1 - Motivação</a:t>
            </a:r>
          </a:p>
          <a:p>
            <a:pPr marL="0" indent="0">
              <a:buNone/>
            </a:pPr>
            <a:r>
              <a:rPr lang="pt-PT" sz="2700" dirty="0">
                <a:solidFill>
                  <a:schemeClr val="tx1"/>
                </a:solidFill>
              </a:rPr>
              <a:t>2 - Introdução teórica </a:t>
            </a:r>
          </a:p>
          <a:p>
            <a:pPr marL="0" indent="0">
              <a:buNone/>
            </a:pPr>
            <a:r>
              <a:rPr lang="pt-PT" sz="1700" dirty="0">
                <a:solidFill>
                  <a:schemeClr val="tx1"/>
                </a:solidFill>
              </a:rPr>
              <a:t>   2.1 - Formalismo</a:t>
            </a:r>
          </a:p>
          <a:p>
            <a:pPr marL="0" indent="0">
              <a:buNone/>
            </a:pPr>
            <a:r>
              <a:rPr lang="pt-PT" sz="1700" dirty="0">
                <a:solidFill>
                  <a:schemeClr val="tx1"/>
                </a:solidFill>
              </a:rPr>
              <a:t>   2.3 - Simetria e o Teorema de </a:t>
            </a:r>
            <a:r>
              <a:rPr lang="pt-PT" sz="1700" dirty="0" err="1">
                <a:solidFill>
                  <a:schemeClr val="tx1"/>
                </a:solidFill>
              </a:rPr>
              <a:t>Noether</a:t>
            </a:r>
            <a:r>
              <a:rPr lang="pt-PT" sz="1700" dirty="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r>
              <a:rPr lang="pt-PT" sz="1700" dirty="0">
                <a:solidFill>
                  <a:schemeClr val="tx1"/>
                </a:solidFill>
              </a:rPr>
              <a:t>   2.3 - Quebra espontânea de uma simetria </a:t>
            </a:r>
          </a:p>
          <a:p>
            <a:pPr marL="0" indent="0">
              <a:buNone/>
            </a:pPr>
            <a:r>
              <a:rPr lang="pt-PT" sz="2700" dirty="0">
                <a:solidFill>
                  <a:schemeClr val="tx1"/>
                </a:solidFill>
              </a:rPr>
              <a:t>3 - O Modelo Padrão </a:t>
            </a:r>
          </a:p>
          <a:p>
            <a:pPr marL="0" indent="0">
              <a:buNone/>
            </a:pPr>
            <a:r>
              <a:rPr lang="pt-PT" sz="1700" dirty="0">
                <a:solidFill>
                  <a:schemeClr val="tx1"/>
                </a:solidFill>
              </a:rPr>
              <a:t>   3.1 - Geração de massa para bosões no modelo padrão</a:t>
            </a:r>
          </a:p>
          <a:p>
            <a:pPr marL="0" indent="0">
              <a:buNone/>
            </a:pPr>
            <a:r>
              <a:rPr lang="pt-PT" sz="1700" dirty="0">
                <a:solidFill>
                  <a:schemeClr val="tx1"/>
                </a:solidFill>
              </a:rPr>
              <a:t>   3.2 - Geração de massa dos fermiões no modelo padrão</a:t>
            </a:r>
          </a:p>
          <a:p>
            <a:pPr marL="0" indent="0">
              <a:buNone/>
            </a:pPr>
            <a:r>
              <a:rPr lang="pt-PT" sz="2700" dirty="0">
                <a:solidFill>
                  <a:schemeClr val="tx1"/>
                </a:solidFill>
              </a:rPr>
              <a:t>4 - O Modelo B-L-SM</a:t>
            </a:r>
          </a:p>
          <a:p>
            <a:pPr marL="0" indent="0">
              <a:buNone/>
            </a:pPr>
            <a:r>
              <a:rPr lang="pt-PT" sz="1700" dirty="0">
                <a:solidFill>
                  <a:schemeClr val="tx1"/>
                </a:solidFill>
              </a:rPr>
              <a:t>   4.1 – O sector escalar do modelo B-L-SM. </a:t>
            </a:r>
          </a:p>
          <a:p>
            <a:pPr marL="0" indent="0">
              <a:buNone/>
            </a:pPr>
            <a:r>
              <a:rPr lang="pt-PT" sz="1700" dirty="0">
                <a:solidFill>
                  <a:schemeClr val="tx1"/>
                </a:solidFill>
              </a:rPr>
              <a:t>   4.2 - O sector de </a:t>
            </a:r>
            <a:r>
              <a:rPr lang="pt-PT" sz="1700" dirty="0" err="1">
                <a:solidFill>
                  <a:schemeClr val="tx1"/>
                </a:solidFill>
              </a:rPr>
              <a:t>Gauge</a:t>
            </a:r>
            <a:r>
              <a:rPr lang="pt-PT" sz="1700" dirty="0">
                <a:solidFill>
                  <a:schemeClr val="tx1"/>
                </a:solidFill>
              </a:rPr>
              <a:t> do modelo B-L-SM </a:t>
            </a:r>
          </a:p>
          <a:p>
            <a:pPr marL="0" indent="0">
              <a:buNone/>
            </a:pPr>
            <a:r>
              <a:rPr lang="pt-PT" sz="1700" dirty="0">
                <a:solidFill>
                  <a:schemeClr val="tx1"/>
                </a:solidFill>
              </a:rPr>
              <a:t>   4.3 - Neutrinos direitos no modelo B-L-SM </a:t>
            </a:r>
          </a:p>
        </p:txBody>
      </p:sp>
      <p:sp>
        <p:nvSpPr>
          <p:cNvPr id="11" name="Marcador de Posição de Conteúdo 2">
            <a:extLst>
              <a:ext uri="{FF2B5EF4-FFF2-40B4-BE49-F238E27FC236}">
                <a16:creationId xmlns:a16="http://schemas.microsoft.com/office/drawing/2014/main" id="{4998B72F-66A4-4B4C-A8D2-157D5895D03A}"/>
              </a:ext>
            </a:extLst>
          </p:cNvPr>
          <p:cNvSpPr txBox="1">
            <a:spLocks/>
          </p:cNvSpPr>
          <p:nvPr/>
        </p:nvSpPr>
        <p:spPr>
          <a:xfrm>
            <a:off x="4572000" y="1274404"/>
            <a:ext cx="4348464" cy="5056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500" dirty="0"/>
              <a:t>5 - Estudo fenomenológico do modelo B-L-SM </a:t>
            </a:r>
          </a:p>
          <a:p>
            <a:pPr marL="0" indent="0">
              <a:buNone/>
            </a:pPr>
            <a:r>
              <a:rPr lang="pt-PT" sz="1700" dirty="0"/>
              <a:t>   5.1 - Parametrização teórica</a:t>
            </a:r>
          </a:p>
          <a:p>
            <a:pPr marL="0" indent="0">
              <a:buNone/>
            </a:pPr>
            <a:r>
              <a:rPr lang="pt-PT" sz="1700" dirty="0"/>
              <a:t>   5.2 - Scan segundo uma parametrização </a:t>
            </a:r>
          </a:p>
          <a:p>
            <a:pPr marL="0" indent="0">
              <a:buNone/>
            </a:pPr>
            <a:r>
              <a:rPr lang="pt-PT" sz="1700" dirty="0"/>
              <a:t>   5.3 - Uma primeira seleção de pontos </a:t>
            </a:r>
          </a:p>
          <a:p>
            <a:pPr marL="0" indent="0">
              <a:buNone/>
            </a:pPr>
            <a:r>
              <a:rPr lang="pt-PT" sz="1700" dirty="0"/>
              <a:t>   5.4 - Scans aleatórios com  correções quânticas a dois </a:t>
            </a:r>
            <a:r>
              <a:rPr lang="pt-PT" sz="1700" dirty="0" err="1"/>
              <a:t>loops</a:t>
            </a:r>
            <a:r>
              <a:rPr lang="pt-PT" sz="1700" dirty="0"/>
              <a:t> </a:t>
            </a:r>
          </a:p>
          <a:p>
            <a:pPr marL="0" indent="0">
              <a:buNone/>
            </a:pPr>
            <a:r>
              <a:rPr lang="pt-PT" sz="1700" dirty="0"/>
              <a:t>   5.5 - Limites de exclusão</a:t>
            </a:r>
          </a:p>
          <a:p>
            <a:pPr marL="0" indent="0">
              <a:buNone/>
            </a:pPr>
            <a:r>
              <a:rPr lang="pt-PT" sz="1700" dirty="0"/>
              <a:t>   5.6 - Compatibilidade do sector de </a:t>
            </a:r>
            <a:r>
              <a:rPr lang="pt-PT" sz="1700" dirty="0" err="1"/>
              <a:t>Higgs</a:t>
            </a:r>
            <a:endParaRPr lang="pt-PT" sz="1700" dirty="0"/>
          </a:p>
          <a:p>
            <a:pPr marL="0" indent="0">
              <a:buNone/>
            </a:pPr>
            <a:r>
              <a:rPr lang="pt-PT" sz="1700" dirty="0"/>
              <a:t>   5.7 - Bissecções do gráfico de probabilidade </a:t>
            </a:r>
          </a:p>
          <a:p>
            <a:pPr marL="0" indent="0">
              <a:buNone/>
            </a:pPr>
            <a:r>
              <a:rPr lang="pt-PT" sz="1700" dirty="0"/>
              <a:t>   5.8 - </a:t>
            </a:r>
            <a:r>
              <a:rPr lang="pt-PT" sz="1800" dirty="0"/>
              <a:t>Limites associados ao bosão Z’ </a:t>
            </a:r>
            <a:endParaRPr lang="pt-PT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pt-PT" sz="2500" dirty="0"/>
              <a:t>6 - Conclusões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C567FD7D-8E0B-4277-B709-74326F04D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4DF41D6-D46B-4CF9-AFCB-454EA6BAC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93508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000" dirty="0"/>
              <a:t>3.2 - Geração de massa dos fermiões </a:t>
            </a:r>
            <a:r>
              <a:rPr lang="pt-PT" sz="2800" dirty="0"/>
              <a:t>no modelo padrão</a:t>
            </a:r>
            <a:endParaRPr lang="pt-PT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Posição de Conteúdo 4">
                <a:extLst>
                  <a:ext uri="{FF2B5EF4-FFF2-40B4-BE49-F238E27FC236}">
                    <a16:creationId xmlns:a16="http://schemas.microsoft.com/office/drawing/2014/main" id="{87584997-5574-4330-AA81-45646787A5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O Lagrangiano do modelo padrão não inclui termos de massa para os leptões, </a:t>
                </a:r>
                <a:r>
                  <a:rPr lang="pt-PT" sz="2200" dirty="0" err="1">
                    <a:solidFill>
                      <a:schemeClr val="tx1"/>
                    </a:solidFill>
                  </a:rPr>
                  <a:t>i.e</a:t>
                </a:r>
                <a:r>
                  <a:rPr lang="pt-PT" sz="2200" dirty="0">
                    <a:solidFill>
                      <a:schemeClr val="tx1"/>
                    </a:solidFill>
                  </a:rPr>
                  <a:t> para o eletrão,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sSup>
                      <m:s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pt-PT" sz="2200" i="1" dirty="0">
                    <a:solidFill>
                      <a:schemeClr val="tx1"/>
                    </a:solidFill>
                  </a:rPr>
                  <a:t>, </a:t>
                </a:r>
                <a:r>
                  <a:rPr lang="pt-PT" sz="2200" dirty="0">
                    <a:solidFill>
                      <a:schemeClr val="tx1"/>
                    </a:solidFill>
                  </a:rPr>
                  <a:t>onde os campos de Dirac para o eletrão seriam,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PT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pt-PT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bar>
                                <m:barPr>
                                  <m:pos m:val="top"/>
                                  <m:ctrlP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sSub>
                                    <m:sSubPr>
                                      <m:ctrlP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</m:e>
                              </m:bar>
                            </m:e>
                            <m:e>
                              <m:bar>
                                <m:barPr>
                                  <m:pos m:val="top"/>
                                  <m:ctrlP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sSub>
                                    <m:sSubPr>
                                      <m:ctrlP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bar>
                            </m:e>
                          </m:mr>
                        </m:m>
                      </m:e>
                    </m:d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>
                  <a:buNone/>
                </a:pPr>
                <a:endParaRPr lang="pt-PT" sz="17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" name="Marcador de Posição de Conteúdo 4">
                <a:extLst>
                  <a:ext uri="{FF2B5EF4-FFF2-40B4-BE49-F238E27FC236}">
                    <a16:creationId xmlns:a16="http://schemas.microsoft.com/office/drawing/2014/main" id="{87584997-5574-4330-AA81-45646787A5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97" t="-1568" r="-203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D8B7B829-C641-43D2-9D3B-6B7AA4E03438}"/>
              </a:ext>
            </a:extLst>
          </p:cNvPr>
          <p:cNvSpPr txBox="1">
            <a:spLocks/>
          </p:cNvSpPr>
          <p:nvPr/>
        </p:nvSpPr>
        <p:spPr>
          <a:xfrm>
            <a:off x="215900" y="2095745"/>
            <a:ext cx="8637728" cy="3865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pt-PT" sz="1500" dirty="0">
              <a:solidFill>
                <a:srgbClr val="FFFFFF"/>
              </a:solidFill>
            </a:endParaRPr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1FB373A8-F9DB-443A-AC69-EE97B8531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DA7CBD97-164F-4B85-8262-D3E80617E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53594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000" dirty="0"/>
              <a:t>3.2 - Geração de massa dos fermiões </a:t>
            </a:r>
            <a:r>
              <a:rPr lang="pt-PT" sz="2800" dirty="0"/>
              <a:t>no modelo padrão</a:t>
            </a:r>
            <a:endParaRPr lang="pt-PT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Posição de Conteúdo 4">
                <a:extLst>
                  <a:ext uri="{FF2B5EF4-FFF2-40B4-BE49-F238E27FC236}">
                    <a16:creationId xmlns:a16="http://schemas.microsoft.com/office/drawing/2014/main" id="{87584997-5574-4330-AA81-45646787A5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O Lagrangiano do modelo padrão não inclui termos de massa para os leptões, </a:t>
                </a:r>
                <a:r>
                  <a:rPr lang="pt-PT" sz="2200" dirty="0" err="1">
                    <a:solidFill>
                      <a:schemeClr val="tx1"/>
                    </a:solidFill>
                  </a:rPr>
                  <a:t>i.e</a:t>
                </a:r>
                <a:r>
                  <a:rPr lang="pt-PT" sz="2200" dirty="0">
                    <a:solidFill>
                      <a:schemeClr val="tx1"/>
                    </a:solidFill>
                  </a:rPr>
                  <a:t> para o eletrão,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sSup>
                      <m:s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pt-PT" sz="2200" i="1" dirty="0">
                    <a:solidFill>
                      <a:schemeClr val="tx1"/>
                    </a:solidFill>
                  </a:rPr>
                  <a:t>, </a:t>
                </a:r>
                <a:r>
                  <a:rPr lang="pt-PT" sz="2200" dirty="0">
                    <a:solidFill>
                      <a:schemeClr val="tx1"/>
                    </a:solidFill>
                  </a:rPr>
                  <a:t>onde os campos de Dirac para o eletrão seriam,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PT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pt-PT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bar>
                                <m:barPr>
                                  <m:pos m:val="top"/>
                                  <m:ctrlP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sSub>
                                    <m:sSubPr>
                                      <m:ctrlP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</m:e>
                              </m:bar>
                            </m:e>
                            <m:e>
                              <m:bar>
                                <m:barPr>
                                  <m:pos m:val="top"/>
                                  <m:ctrlP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sSub>
                                    <m:sSubPr>
                                      <m:ctrlP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pt-PT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bar>
                            </m:e>
                          </m:mr>
                        </m:m>
                      </m:e>
                    </m:d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para o caso do eletrão teríamos termos de interação,  </a:t>
                </a:r>
                <a:endParaRPr lang="pt-PT" sz="2200" i="1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endParaRPr lang="pt-PT" sz="1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t-PT" sz="1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Isto é equivalente a um termo quadrático de massa,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pt-PT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PT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pt-PT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p>
                          <m: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rad>
                    </m:oMath>
                  </m:oMathPara>
                </a14:m>
                <a:endParaRPr lang="pt-PT" sz="2200" i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Os neutrinos não têm termos direitos no modelo padrão não gerando massa para os neutrinos.</a:t>
                </a:r>
              </a:p>
            </p:txBody>
          </p:sp>
        </mc:Choice>
        <mc:Fallback xmlns="">
          <p:sp>
            <p:nvSpPr>
              <p:cNvPr id="5" name="Marcador de Posição de Conteúdo 4">
                <a:extLst>
                  <a:ext uri="{FF2B5EF4-FFF2-40B4-BE49-F238E27FC236}">
                    <a16:creationId xmlns:a16="http://schemas.microsoft.com/office/drawing/2014/main" id="{87584997-5574-4330-AA81-45646787A5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97" t="-1568" r="-203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D8B7B829-C641-43D2-9D3B-6B7AA4E03438}"/>
              </a:ext>
            </a:extLst>
          </p:cNvPr>
          <p:cNvSpPr txBox="1">
            <a:spLocks/>
          </p:cNvSpPr>
          <p:nvPr/>
        </p:nvSpPr>
        <p:spPr>
          <a:xfrm>
            <a:off x="255050" y="1993108"/>
            <a:ext cx="8637728" cy="3865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pt-PT" sz="1500" dirty="0">
              <a:solidFill>
                <a:srgbClr val="FFFFFF"/>
              </a:solidFill>
            </a:endParaRPr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A110838C-BF92-4FD2-A1A7-1FBC1CD9DF71}"/>
              </a:ext>
            </a:extLst>
          </p:cNvPr>
          <p:cNvSpPr/>
          <p:nvPr/>
        </p:nvSpPr>
        <p:spPr>
          <a:xfrm flipV="1">
            <a:off x="4126889" y="3661855"/>
            <a:ext cx="890221" cy="23689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 dirty="0">
              <a:solidFill>
                <a:srgbClr val="FF0000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A27EAEF-9929-4BBF-921A-3A2CA174F5BE}"/>
              </a:ext>
            </a:extLst>
          </p:cNvPr>
          <p:cNvSpPr txBox="1"/>
          <p:nvPr/>
        </p:nvSpPr>
        <p:spPr>
          <a:xfrm>
            <a:off x="4084026" y="3401810"/>
            <a:ext cx="10023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350" dirty="0"/>
              <a:t>Adquirindo 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4C56102-47A7-4742-AD7E-10B88B917548}"/>
              </a:ext>
            </a:extLst>
          </p:cNvPr>
          <p:cNvSpPr txBox="1"/>
          <p:nvPr/>
        </p:nvSpPr>
        <p:spPr>
          <a:xfrm>
            <a:off x="4352592" y="3873206"/>
            <a:ext cx="4651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350" dirty="0"/>
              <a:t>VEV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ECA3F233-A706-461E-BCB8-92D85AB29A08}"/>
                  </a:ext>
                </a:extLst>
              </p:cNvPr>
              <p:cNvSpPr/>
              <p:nvPr/>
            </p:nvSpPr>
            <p:spPr>
              <a:xfrm>
                <a:off x="5331661" y="3401810"/>
                <a:ext cx="3246566" cy="801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𝓎</m:t>
                                  </m:r>
                                </m:e>
                                <m:sub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ℯ</m:t>
                                  </m:r>
                                </m:sub>
                              </m:sSub>
                            </m:sub>
                          </m:sSub>
                          <m:r>
                            <a:rPr lang="pt-PT" sz="22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pt-PT" sz="2200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pt-PT" sz="2200" i="1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ar>
                            <m:barPr>
                              <m:pos m:val="top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bar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bar>
                            <m:barPr>
                              <m:pos m:val="top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bar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pt-PT" sz="22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pt-PT" sz="22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ar>
                            <m:barPr>
                              <m:pos m:val="top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bar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bar>
                            <m:barPr>
                              <m:pos m:val="top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bar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PT" sz="2200" dirty="0"/>
              </a:p>
            </p:txBody>
          </p:sp>
        </mc:Choice>
        <mc:Fallback xmlns="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ECA3F233-A706-461E-BCB8-92D85AB29A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661" y="3401810"/>
                <a:ext cx="3246566" cy="801245"/>
              </a:xfrm>
              <a:prstGeom prst="rect">
                <a:avLst/>
              </a:prstGeom>
              <a:blipFill>
                <a:blip r:embed="rId3"/>
                <a:stretch>
                  <a:fillRect b="-4580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201E22C7-DC90-449A-BA8A-1B4BD01ED806}"/>
                  </a:ext>
                </a:extLst>
              </p:cNvPr>
              <p:cNvSpPr/>
              <p:nvPr/>
            </p:nvSpPr>
            <p:spPr>
              <a:xfrm>
                <a:off x="261627" y="3567400"/>
                <a:ext cx="3632982" cy="5082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𝓎</m:t>
                              </m:r>
                            </m:e>
                            <m:sub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ℯ</m:t>
                              </m:r>
                            </m:sub>
                          </m:sSub>
                        </m:sub>
                      </m:sSub>
                      <m:r>
                        <a:rPr lang="pt-PT" sz="22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bar>
                        <m:barPr>
                          <m:pos m:val="top"/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bar>
                      <m:r>
                        <a:rPr lang="pt-PT" sz="2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sz="2200" i="1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pt-PT" sz="2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pt-PT" sz="22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pt-PT" sz="2200" i="1">
                          <a:latin typeface="Cambria Math" panose="02040503050406030204" pitchFamily="18" charset="0"/>
                        </a:rPr>
                        <m:t> </m:t>
                      </m:r>
                      <m:bar>
                        <m:barPr>
                          <m:pos m:val="top"/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pt-PT" sz="2200" dirty="0"/>
              </a:p>
            </p:txBody>
          </p:sp>
        </mc:Choice>
        <mc:Fallback xmlns="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201E22C7-DC90-449A-BA8A-1B4BD01ED8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27" y="3567400"/>
                <a:ext cx="3632982" cy="5082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2F13932-9CA0-4600-B244-14A9D3DCC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353C565E-E083-4EAA-97CD-DB4CA625C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3010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A358505-FC78-4FFE-BB36-1343010F5D54}"/>
              </a:ext>
            </a:extLst>
          </p:cNvPr>
          <p:cNvSpPr txBox="1"/>
          <p:nvPr/>
        </p:nvSpPr>
        <p:spPr>
          <a:xfrm>
            <a:off x="1786812" y="1959429"/>
            <a:ext cx="5570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500" dirty="0"/>
              <a:t>3 - </a:t>
            </a:r>
            <a:r>
              <a:rPr lang="pt-PT" sz="4800" dirty="0"/>
              <a:t>O Modelo B-L-SM</a:t>
            </a:r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0A08AAD1-DE13-4936-AA9D-B27643215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1D971C8-8031-4A5C-899B-E10C19E08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58293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4.1 - O modelo B-L-SM, sector escalar.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E7F5B8B1-258A-41C0-9C22-9316C5A5D2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PT" sz="1800" dirty="0">
                    <a:solidFill>
                      <a:schemeClr val="tx1"/>
                    </a:solidFill>
                  </a:rPr>
                  <a:t>O sector escalar,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𝓈</m:t>
                          </m:r>
                        </m:sub>
                      </m:sSub>
                      <m:r>
                        <a:rPr lang="pt-PT" sz="2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PT" sz="2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pt-PT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  <m:sup>
                          <m:r>
                            <a:rPr lang="pt-PT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pt-PT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pt-PT" sz="2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PT" sz="2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pt-PT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</m:e>
                          </m:d>
                        </m:e>
                        <m:sup>
                          <m:r>
                            <a:rPr lang="pt-PT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pt-PT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</m:d>
                      <m:r>
                        <a:rPr lang="pt-PT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t-PT" sz="2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PT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pt-PT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PT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</m:d>
                    </m:oMath>
                  </m:oMathPara>
                </a14:m>
                <a:endParaRPr lang="pt-PT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E7F5B8B1-258A-41C0-9C22-9316C5A5D2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58" t="-1086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6146A34F-CFD6-4588-AB1C-1361019D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44DC683-0CE3-4A0A-A2D9-92E877F3E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22128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4.1 - O modelo B-L-SM, sector escalar.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E7F5B8B1-258A-41C0-9C22-9316C5A5D2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PT" sz="1800" dirty="0">
                    <a:solidFill>
                      <a:schemeClr val="tx1"/>
                    </a:solidFill>
                  </a:rPr>
                  <a:t>O sector escalar,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𝓈</m:t>
                          </m:r>
                        </m:sub>
                      </m:sSub>
                      <m:r>
                        <a:rPr lang="pt-PT" sz="2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PT" sz="2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pt-PT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  <m:sup>
                          <m:r>
                            <a:rPr lang="pt-PT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pt-PT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pt-PT" sz="2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PT" sz="2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pt-PT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</m:e>
                          </m:d>
                        </m:e>
                        <m:sup>
                          <m:r>
                            <a:rPr lang="pt-PT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pt-PT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</m:d>
                      <m:r>
                        <a:rPr lang="pt-PT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t-PT" sz="2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PT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pt-PT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PT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</m:d>
                    </m:oMath>
                  </m:oMathPara>
                </a14:m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1800" dirty="0">
                    <a:solidFill>
                      <a:schemeClr val="tx1"/>
                    </a:solidFill>
                  </a:rPr>
                  <a:t>Onde o potencial é dado por, </a:t>
                </a:r>
                <a:endParaRPr lang="pt-PT" sz="1800" i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800" i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800" i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8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E7F5B8B1-258A-41C0-9C22-9316C5A5D2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58" t="-1086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FE4DE7F1-6295-4E02-A56D-BD9F75CD4A6C}"/>
                  </a:ext>
                </a:extLst>
              </p:cNvPr>
              <p:cNvSpPr/>
              <p:nvPr/>
            </p:nvSpPr>
            <p:spPr>
              <a:xfrm>
                <a:off x="0" y="2281666"/>
                <a:ext cx="9144000" cy="14085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2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d>
                      <m:r>
                        <a:rPr lang="pt-PT" sz="2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2200" i="1">
                          <a:latin typeface="Cambria Math" panose="02040503050406030204" pitchFamily="18" charset="0"/>
                        </a:rPr>
                        <m:t>𝐻</m:t>
                      </m:r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pt-PT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pt-PT" sz="22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</m:d>
                        </m:e>
                        <m:sup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22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pt-PT" sz="22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p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pt-PT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PT" sz="2200" i="1">
                                            <a:latin typeface="Cambria Math" panose="02040503050406030204" pitchFamily="18" charset="0"/>
                                          </a:rPr>
                                          <m:t>𝜒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f>
                                  <m:f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pt-PT" sz="22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p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pt-PT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PT" sz="2200" i="1">
                                            <a:latin typeface="Cambria Math" panose="02040503050406030204" pitchFamily="18" charset="0"/>
                                          </a:rPr>
                                          <m:t>𝜒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PT" sz="22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PT" sz="2200" dirty="0"/>
              </a:p>
            </p:txBody>
          </p:sp>
        </mc:Choice>
        <mc:Fallback xmlns="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FE4DE7F1-6295-4E02-A56D-BD9F75CD4A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81666"/>
                <a:ext cx="9144000" cy="14085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180B8535-CB39-4924-9546-1DB3F12FE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3809B98-12C5-4E75-9706-70B61DDFC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9115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4.1 - O modelo B-L-SM, sector escalar.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E7F5B8B1-258A-41C0-9C22-9316C5A5D2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PT" sz="1800" dirty="0">
                    <a:solidFill>
                      <a:schemeClr val="tx1"/>
                    </a:solidFill>
                  </a:rPr>
                  <a:t>O sector escalar,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𝓈</m:t>
                          </m:r>
                        </m:sub>
                      </m:sSub>
                      <m:r>
                        <a:rPr lang="pt-PT" sz="2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PT" sz="2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pt-PT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  <m:sup>
                          <m:r>
                            <a:rPr lang="pt-PT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pt-PT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pt-PT" sz="2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PT" sz="2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pt-PT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</m:e>
                          </m:d>
                        </m:e>
                        <m:sup>
                          <m:r>
                            <a:rPr lang="pt-PT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pt-PT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</m:d>
                      <m:r>
                        <a:rPr lang="pt-PT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t-PT" sz="2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PT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pt-PT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PT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</m:d>
                    </m:oMath>
                  </m:oMathPara>
                </a14:m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1800" dirty="0">
                    <a:solidFill>
                      <a:schemeClr val="tx1"/>
                    </a:solidFill>
                  </a:rPr>
                  <a:t>Onde o potencial é dado por, </a:t>
                </a:r>
                <a:endParaRPr lang="pt-PT" sz="1800" i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800" i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800" i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800" i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1800" i="1" dirty="0">
                    <a:solidFill>
                      <a:schemeClr val="tx1"/>
                    </a:solidFill>
                  </a:rPr>
                  <a:t>Onde os campos </a:t>
                </a:r>
                <a14:m>
                  <m:oMath xmlns:m="http://schemas.openxmlformats.org/officeDocument/2006/math">
                    <m:r>
                      <a:rPr lang="pt-PT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pt-PT" sz="1800" i="1" dirty="0">
                    <a:solidFill>
                      <a:schemeClr val="tx1"/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a:rPr lang="pt-PT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pt-PT" sz="1800" dirty="0">
                    <a:solidFill>
                      <a:schemeClr val="tx1"/>
                    </a:solidFill>
                  </a:rPr>
                  <a:t> adquirem os seguintes </a:t>
                </a:r>
                <a:r>
                  <a:rPr lang="pt-PT" sz="1800" dirty="0" err="1">
                    <a:solidFill>
                      <a:schemeClr val="tx1"/>
                    </a:solidFill>
                  </a:rPr>
                  <a:t>VEVs</a:t>
                </a:r>
                <a:r>
                  <a:rPr lang="pt-PT" sz="1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PT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PT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pt-PT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pt-PT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PT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  ,    </a:t>
                </a:r>
                <a14:m>
                  <m:oMath xmlns:m="http://schemas.openxmlformats.org/officeDocument/2006/math">
                    <m:r>
                      <a:rPr lang="pt-PT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𝜒</m:t>
                    </m:r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pt-PT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pt-PT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pt-PT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pt-PT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E7F5B8B1-258A-41C0-9C22-9316C5A5D2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58" t="-1086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FE4DE7F1-6295-4E02-A56D-BD9F75CD4A6C}"/>
                  </a:ext>
                </a:extLst>
              </p:cNvPr>
              <p:cNvSpPr/>
              <p:nvPr/>
            </p:nvSpPr>
            <p:spPr>
              <a:xfrm>
                <a:off x="0" y="2281666"/>
                <a:ext cx="9144000" cy="14085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2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d>
                      <m:r>
                        <a:rPr lang="pt-PT" sz="2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2200" i="1">
                          <a:latin typeface="Cambria Math" panose="02040503050406030204" pitchFamily="18" charset="0"/>
                        </a:rPr>
                        <m:t>𝐻</m:t>
                      </m:r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pt-PT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pt-PT" sz="22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</m:d>
                        </m:e>
                        <m:sup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22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pt-PT" sz="22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p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pt-PT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PT" sz="2200" i="1">
                                            <a:latin typeface="Cambria Math" panose="02040503050406030204" pitchFamily="18" charset="0"/>
                                          </a:rPr>
                                          <m:t>𝜒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f>
                                  <m:f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pt-PT" sz="22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p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pt-PT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PT" sz="2200" i="1">
                                            <a:latin typeface="Cambria Math" panose="02040503050406030204" pitchFamily="18" charset="0"/>
                                          </a:rPr>
                                          <m:t>𝜒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PT" sz="22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PT" sz="2200" dirty="0"/>
              </a:p>
            </p:txBody>
          </p:sp>
        </mc:Choice>
        <mc:Fallback xmlns="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FE4DE7F1-6295-4E02-A56D-BD9F75CD4A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81666"/>
                <a:ext cx="9144000" cy="14085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38257287-18B2-4A6F-8AD3-371CE93D1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F2C8E50-5DBE-4E05-8906-CE6976F88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44937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47CB7-2EA6-47B0-BB78-7BE0A560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4.1 - O modelo B-L-SM, sector escalar.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E7F5B8B1-258A-41C0-9C22-9316C5A5D2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PT" sz="1800" dirty="0">
                    <a:solidFill>
                      <a:schemeClr val="tx1"/>
                    </a:solidFill>
                  </a:rPr>
                  <a:t>O sector escalar,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𝓈</m:t>
                          </m:r>
                        </m:sub>
                      </m:sSub>
                      <m:r>
                        <a:rPr lang="pt-PT" sz="2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PT" sz="2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pt-PT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  <m:sup>
                          <m:r>
                            <a:rPr lang="pt-PT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pt-PT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pt-PT" sz="2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PT" sz="2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pt-PT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</m:e>
                          </m:d>
                        </m:e>
                        <m:sup>
                          <m:r>
                            <a:rPr lang="pt-PT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pt-PT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</m:d>
                      <m:r>
                        <a:rPr lang="pt-PT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t-PT" sz="2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pt-PT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PT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pt-PT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PT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</m:d>
                    </m:oMath>
                  </m:oMathPara>
                </a14:m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1800" dirty="0">
                    <a:solidFill>
                      <a:schemeClr val="tx1"/>
                    </a:solidFill>
                  </a:rPr>
                  <a:t>Onde o potencial é dado por, </a:t>
                </a:r>
                <a:endParaRPr lang="pt-PT" sz="1800" i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800" i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800" i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800" i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1800" i="1" dirty="0">
                    <a:solidFill>
                      <a:schemeClr val="tx1"/>
                    </a:solidFill>
                  </a:rPr>
                  <a:t>Onde os campos </a:t>
                </a:r>
                <a14:m>
                  <m:oMath xmlns:m="http://schemas.openxmlformats.org/officeDocument/2006/math">
                    <m:r>
                      <a:rPr lang="pt-PT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pt-PT" sz="1800" i="1" dirty="0">
                    <a:solidFill>
                      <a:schemeClr val="tx1"/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a:rPr lang="pt-PT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pt-PT" sz="1800" dirty="0">
                    <a:solidFill>
                      <a:schemeClr val="tx1"/>
                    </a:solidFill>
                  </a:rPr>
                  <a:t> adquirem os seguintes </a:t>
                </a:r>
                <a:r>
                  <a:rPr lang="pt-PT" sz="1800" dirty="0" err="1">
                    <a:solidFill>
                      <a:schemeClr val="tx1"/>
                    </a:solidFill>
                  </a:rPr>
                  <a:t>VEVs</a:t>
                </a:r>
                <a:r>
                  <a:rPr lang="pt-PT" sz="1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PT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PT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pt-PT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pt-PT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PT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  ,    </a:t>
                </a:r>
                <a14:m>
                  <m:oMath xmlns:m="http://schemas.openxmlformats.org/officeDocument/2006/math">
                    <m:r>
                      <a:rPr lang="pt-PT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𝜒</m:t>
                    </m:r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pt-PT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pt-PT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pt-PT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1800" dirty="0">
                    <a:solidFill>
                      <a:schemeClr val="tx1"/>
                    </a:solidFill>
                  </a:rPr>
                  <a:t>Calculando a matriz de massa obtemos os seguintes estados massivos. </a:t>
                </a:r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E7F5B8B1-258A-41C0-9C22-9316C5A5D2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58" t="-1086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44186A3B-2A6E-42B5-99A9-14060DC0549A}"/>
                  </a:ext>
                </a:extLst>
              </p:cNvPr>
              <p:cNvSpPr/>
              <p:nvPr/>
            </p:nvSpPr>
            <p:spPr>
              <a:xfrm>
                <a:off x="322466" y="5169790"/>
                <a:ext cx="8499067" cy="9992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 sz="220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220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PT" sz="22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pt-PT" sz="22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PT" sz="22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 sz="220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pt-PT" sz="22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20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pt-PT" sz="22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22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 sz="220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pt-PT" sz="22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2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pt-PT" sz="22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2200" i="1"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PT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2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pt-PT" sz="22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pt-PT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200">
                                          <a:latin typeface="Cambria Math" panose="02040503050406030204" pitchFamily="18" charset="0"/>
                                        </a:rPr>
                                        <m:t>v</m:t>
                                      </m:r>
                                    </m:e>
                                    <m:sup>
                                      <m:r>
                                        <a:rPr lang="pt-PT" sz="22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PT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2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pt-PT" sz="22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pt-PT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20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pt-PT" sz="22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PT" sz="22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PT" sz="220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PT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2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pt-PT" sz="220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pt-PT" sz="2200">
                                      <a:latin typeface="Cambria Math" panose="02040503050406030204" pitchFamily="18" charset="0"/>
                                    </a:rPr>
                                    <m:t>xv</m:t>
                                  </m:r>
                                </m:e>
                              </m:d>
                            </m:e>
                            <m:sup>
                              <m:r>
                                <a:rPr lang="pt-PT" sz="22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PT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 sz="220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sSub>
                            <m:sSub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220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PT" sz="22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pt-PT" sz="22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PT" sz="22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 sz="220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pt-PT" sz="22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20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pt-PT" sz="22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22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 sz="220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pt-PT" sz="22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2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pt-PT" sz="22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2200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PT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2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pt-PT" sz="22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pt-PT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200">
                                          <a:latin typeface="Cambria Math" panose="02040503050406030204" pitchFamily="18" charset="0"/>
                                        </a:rPr>
                                        <m:t>v</m:t>
                                      </m:r>
                                    </m:e>
                                    <m:sup>
                                      <m:r>
                                        <a:rPr lang="pt-PT" sz="22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PT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2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pt-PT" sz="22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pt-PT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20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pt-PT" sz="22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PT" sz="22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PT" sz="220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PT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20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pt-PT" sz="220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pt-PT" sz="2200">
                                      <a:latin typeface="Cambria Math" panose="02040503050406030204" pitchFamily="18" charset="0"/>
                                    </a:rPr>
                                    <m:t>xv</m:t>
                                  </m:r>
                                </m:e>
                              </m:d>
                            </m:e>
                            <m:sup>
                              <m:r>
                                <a:rPr lang="pt-PT" sz="22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PT" sz="2200" dirty="0"/>
              </a:p>
            </p:txBody>
          </p:sp>
        </mc:Choice>
        <mc:Fallback xmlns="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44186A3B-2A6E-42B5-99A9-14060DC054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66" y="5169790"/>
                <a:ext cx="8499067" cy="9992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FE4DE7F1-6295-4E02-A56D-BD9F75CD4A6C}"/>
                  </a:ext>
                </a:extLst>
              </p:cNvPr>
              <p:cNvSpPr/>
              <p:nvPr/>
            </p:nvSpPr>
            <p:spPr>
              <a:xfrm>
                <a:off x="0" y="2281666"/>
                <a:ext cx="9144000" cy="14085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2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d>
                      <m:r>
                        <a:rPr lang="pt-PT" sz="2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2200" i="1">
                          <a:latin typeface="Cambria Math" panose="02040503050406030204" pitchFamily="18" charset="0"/>
                        </a:rPr>
                        <m:t>𝐻</m:t>
                      </m:r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pt-PT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pt-PT" sz="22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</m:d>
                        </m:e>
                        <m:sup>
                          <m:r>
                            <a:rPr lang="pt-PT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22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pt-PT" sz="22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p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pt-PT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PT" sz="2200" i="1">
                                            <a:latin typeface="Cambria Math" panose="02040503050406030204" pitchFamily="18" charset="0"/>
                                          </a:rPr>
                                          <m:t>𝜒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f>
                                  <m:f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pt-PT" sz="22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p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pt-PT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PT" sz="2200" i="1">
                                            <a:latin typeface="Cambria Math" panose="02040503050406030204" pitchFamily="18" charset="0"/>
                                          </a:rPr>
                                          <m:t>𝜒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pt-PT" sz="2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PT" sz="22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PT" sz="2200" dirty="0"/>
              </a:p>
            </p:txBody>
          </p:sp>
        </mc:Choice>
        <mc:Fallback xmlns="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FE4DE7F1-6295-4E02-A56D-BD9F75CD4A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81666"/>
                <a:ext cx="9144000" cy="14085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86419CA-A5B4-4C01-A1AB-3EAC656FE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A1A329E-AE01-497E-B7FA-7CE24ABB1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5917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CC7454-4612-4BE7-A029-6F9102157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4.2 - O sector de </a:t>
            </a:r>
            <a:r>
              <a:rPr lang="pt-PT" dirty="0" err="1"/>
              <a:t>Gauge</a:t>
            </a:r>
            <a:r>
              <a:rPr lang="pt-PT" dirty="0"/>
              <a:t> do modelo B-L-SM </a:t>
            </a:r>
          </a:p>
        </p:txBody>
      </p:sp>
      <p:sp>
        <p:nvSpPr>
          <p:cNvPr id="14" name="Marcador de Posição de Conteúdo 2">
            <a:extLst>
              <a:ext uri="{FF2B5EF4-FFF2-40B4-BE49-F238E27FC236}">
                <a16:creationId xmlns:a16="http://schemas.microsoft.com/office/drawing/2014/main" id="{3F667C71-F8EA-4294-BAFD-D6C927864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PT" sz="2400" dirty="0">
                <a:solidFill>
                  <a:schemeClr val="tx1"/>
                </a:solidFill>
              </a:rPr>
              <a:t>Expandindo o sector de </a:t>
            </a:r>
            <a:r>
              <a:rPr lang="pt-PT" sz="2400" dirty="0" err="1">
                <a:solidFill>
                  <a:schemeClr val="tx1"/>
                </a:solidFill>
              </a:rPr>
              <a:t>Gauge</a:t>
            </a:r>
            <a:r>
              <a:rPr lang="pt-PT" sz="2400" dirty="0">
                <a:solidFill>
                  <a:schemeClr val="tx1"/>
                </a:solidFill>
              </a:rPr>
              <a:t> obtemos, </a:t>
            </a:r>
          </a:p>
          <a:p>
            <a:pPr marL="0" indent="0">
              <a:buNone/>
            </a:pPr>
            <a:endParaRPr lang="pt-PT" sz="15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8A63984E-7755-40E1-A4D1-0EAE18299210}"/>
                  </a:ext>
                </a:extLst>
              </p:cNvPr>
              <p:cNvSpPr/>
              <p:nvPr/>
            </p:nvSpPr>
            <p:spPr>
              <a:xfrm>
                <a:off x="0" y="1703239"/>
                <a:ext cx="9144000" cy="12467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  <m:sup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pt-PT" sz="200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</m:e>
                          </m:d>
                        </m:e>
                        <m:sup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</m:d>
                      <m:r>
                        <a:rPr lang="pt-PT" sz="2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pt-PT" sz="2000"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μ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pt-PT" sz="200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t-PT" sz="20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μ</m:t>
                          </m:r>
                        </m:sup>
                      </m:sSup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b>
                        <m:sSub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μ</m:t>
                          </m:r>
                        </m:sub>
                      </m:sSub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pt-PT" sz="20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pt-PT" sz="20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pt-PT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</m:d>
                        </m:e>
                        <m:sup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sup>
                                  </m:sSub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sSubSup>
                                    <m:sSubSup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pt-PT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  <m:sSubSup>
                                    <m:sSubSup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sup>
                                  </m:sSub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e>
                                    <m:sub>
                                      <m: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sup>
                                  </m:s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e>
                                  </m:acc>
                                  <m:sSup>
                                    <m:sSup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e>
                                    <m:sup>
                                      <m: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  <m: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PT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pt-PT" sz="20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pt-PT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  <m:sup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b>
                                  <m: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pt-PT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20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PT" sz="2000" dirty="0"/>
              </a:p>
            </p:txBody>
          </p:sp>
        </mc:Choice>
        <mc:Fallback xmlns="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8A63984E-7755-40E1-A4D1-0EAE182992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03239"/>
                <a:ext cx="9144000" cy="12467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CDAE5AD4-374C-4B5D-B3C8-48E3A80C8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9E2405A9-4EAB-4DD3-8252-B8DE1AB4C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983866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CC7454-4612-4BE7-A029-6F9102157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4.2 - O sector de </a:t>
            </a:r>
            <a:r>
              <a:rPr lang="pt-PT" dirty="0" err="1"/>
              <a:t>Gauge</a:t>
            </a:r>
            <a:r>
              <a:rPr lang="pt-PT" dirty="0"/>
              <a:t> do modelo B-L-SM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3F667C71-F8EA-4294-BAFD-D6C927864F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PT" sz="2400" dirty="0">
                    <a:solidFill>
                      <a:schemeClr val="tx1"/>
                    </a:solidFill>
                  </a:rPr>
                  <a:t>Expandindo o sector de </a:t>
                </a:r>
                <a:r>
                  <a:rPr lang="pt-PT" sz="2400" dirty="0" err="1">
                    <a:solidFill>
                      <a:schemeClr val="tx1"/>
                    </a:solidFill>
                  </a:rPr>
                  <a:t>Gauge</a:t>
                </a:r>
                <a:r>
                  <a:rPr lang="pt-PT" sz="2400" dirty="0">
                    <a:solidFill>
                      <a:schemeClr val="tx1"/>
                    </a:solidFill>
                  </a:rPr>
                  <a:t> obtemos, </a:t>
                </a:r>
              </a:p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400" dirty="0" err="1">
                    <a:solidFill>
                      <a:schemeClr val="tx1"/>
                    </a:solidFill>
                  </a:rPr>
                  <a:t>Diagonalizando</a:t>
                </a:r>
                <a:r>
                  <a:rPr lang="pt-PT" sz="2400" dirty="0"/>
                  <a:t> este sector</a:t>
                </a:r>
                <a:r>
                  <a:rPr lang="pt-PT" sz="2400" dirty="0">
                    <a:solidFill>
                      <a:schemeClr val="tx1"/>
                    </a:solidFill>
                  </a:rPr>
                  <a:t> obtemos os mesmos termos de massas para os bosões W e fotão que no modelo padrão, no entanto para os bosões Z e Z’ as massas agora são dadas por, </a:t>
                </a:r>
              </a:p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  <m: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̃"/>
                                    <m:ctrlP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p>
                                      <m:sSupPr>
                                        <m:ctrlPr>
                                          <a:rPr lang="pt-PT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PT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r>
                                          <a:rPr lang="pt-PT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acc>
                                <m: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+16</m:t>
                                </m:r>
                                <m:sSup>
                                  <m:sSupPr>
                                    <m:ctrlP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pt-PT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pt-PT" sz="2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pt-PT" sz="2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num>
                                          <m:den>
                                            <m:r>
                                              <a:rPr lang="pt-PT" sz="2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′2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∓</m:t>
                        </m:r>
                        <m:f>
                          <m:f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̃"/>
                                <m:ctrlP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</m:num>
                          <m:den>
                            <m:func>
                              <m:funcPr>
                                <m:ctrlP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sSup>
                                      <m:sSupPr>
                                        <m:ctrlPr>
                                          <a:rPr lang="pt-PT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pt-PT" sz="22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γ</m:t>
                                        </m:r>
                                      </m:e>
                                      <m:sup>
                                        <m:r>
                                          <a:rPr lang="pt-PT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  <m:rad>
                              <m:radPr>
                                <m:degHide m:val="on"/>
                                <m:ctrlP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rad>
                          </m:den>
                        </m:f>
                      </m:e>
                    </m:d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,</a:t>
                </a:r>
                <a:r>
                  <a:rPr lang="pt-PT" sz="1500" dirty="0">
                    <a:solidFill>
                      <a:schemeClr val="tx1"/>
                    </a:solidFill>
                  </a:rPr>
                  <a:t>	</a:t>
                </a:r>
              </a:p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5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3F667C71-F8EA-4294-BAFD-D6C927864F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33" t="-1689" r="-1084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A26F7935-3CA9-494E-BA5F-F4041398DD6A}"/>
                  </a:ext>
                </a:extLst>
              </p:cNvPr>
              <p:cNvSpPr/>
              <p:nvPr/>
            </p:nvSpPr>
            <p:spPr>
              <a:xfrm>
                <a:off x="13188" y="1712569"/>
                <a:ext cx="9144000" cy="12467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  <m:sup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pt-PT" sz="200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</m:e>
                          </m:d>
                        </m:e>
                        <m:sup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</m:d>
                      <m:r>
                        <a:rPr lang="pt-PT" sz="2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pt-PT" sz="2000"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μ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pt-PT" sz="200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t-PT" sz="20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μ</m:t>
                          </m:r>
                        </m:sup>
                      </m:sSup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b>
                        <m:sSub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μ</m:t>
                          </m:r>
                        </m:sub>
                      </m:sSub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pt-PT" sz="20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pt-PT" sz="20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pt-PT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</m:d>
                        </m:e>
                        <m:sup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pt-PT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sup>
                                  </m:sSub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sSubSup>
                                    <m:sSubSup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pt-PT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  <m:sSubSup>
                                    <m:sSubSup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b>
                                      <m: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sup>
                                  </m:sSub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e>
                                    <m:sub>
                                      <m: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sup>
                                  </m:s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e>
                                  </m:acc>
                                  <m:sSup>
                                    <m:sSup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e>
                                    <m:sup>
                                      <m: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  <m: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PT" sz="2000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PT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pt-PT" sz="20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pt-PT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PT" sz="20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  <m:sup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b>
                                  <m: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pt-PT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PT" sz="2000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PT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20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PT" sz="2000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A26F7935-3CA9-494E-BA5F-F4041398DD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8" y="1712569"/>
                <a:ext cx="9144000" cy="12467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A67E7F2E-FBB2-4167-8195-1EEAEF74E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2202179-EB30-4CAD-963C-837C5CE85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515220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CC7454-4612-4BE7-A029-6F9102157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4.2 - O sector de </a:t>
            </a:r>
            <a:r>
              <a:rPr lang="pt-PT" dirty="0" err="1"/>
              <a:t>Gauge</a:t>
            </a:r>
            <a:r>
              <a:rPr lang="pt-PT" dirty="0"/>
              <a:t> do modelo B-L-SM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3F667C71-F8EA-4294-BAFD-D6C927864F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  <m: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̃"/>
                                    <m:ctrlP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p>
                                      <m:sSupPr>
                                        <m:ctrlPr>
                                          <a:rPr lang="pt-PT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PT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r>
                                          <a:rPr lang="pt-PT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acc>
                                <m: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+16</m:t>
                                </m:r>
                                <m:sSup>
                                  <m:sSupPr>
                                    <m:ctrlP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pt-PT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pt-PT" sz="2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pt-PT" sz="2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num>
                                          <m:den>
                                            <m:r>
                                              <a:rPr lang="pt-PT" sz="2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′2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∓</m:t>
                        </m:r>
                        <m:f>
                          <m:f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̃"/>
                                <m:ctrlP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</m:num>
                          <m:den>
                            <m:func>
                              <m:funcPr>
                                <m:ctrlP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sSup>
                                      <m:sSupPr>
                                        <m:ctrlPr>
                                          <a:rPr lang="pt-PT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pt-PT" sz="22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γ</m:t>
                                        </m:r>
                                      </m:e>
                                      <m:sup>
                                        <m:r>
                                          <a:rPr lang="pt-PT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  <m:rad>
                              <m:radPr>
                                <m:degHide m:val="on"/>
                                <m:ctrlP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rad>
                          </m:den>
                        </m:f>
                      </m:e>
                    </m:d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,</a:t>
                </a:r>
                <a:r>
                  <a:rPr lang="pt-PT" sz="1500" dirty="0">
                    <a:solidFill>
                      <a:schemeClr val="tx1"/>
                    </a:solidFill>
                  </a:rPr>
                  <a:t>	</a:t>
                </a:r>
              </a:p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onde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p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é um angulo de mistura entre os bosões Z que pode ser relacionado com os “</a:t>
                </a:r>
                <a:r>
                  <a:rPr lang="pt-PT" sz="2200" i="1" dirty="0" err="1">
                    <a:solidFill>
                      <a:schemeClr val="tx1"/>
                    </a:solidFill>
                  </a:rPr>
                  <a:t>couplings</a:t>
                </a:r>
                <a:r>
                  <a:rPr lang="pt-PT" sz="2200" dirty="0">
                    <a:solidFill>
                      <a:schemeClr val="tx1"/>
                    </a:solidFill>
                  </a:rPr>
                  <a:t>” associados aos vários campos de </a:t>
                </a:r>
                <a:r>
                  <a:rPr lang="pt-PT" sz="2200" dirty="0" err="1">
                    <a:solidFill>
                      <a:schemeClr val="tx1"/>
                    </a:solidFill>
                  </a:rPr>
                  <a:t>Gague</a:t>
                </a:r>
                <a:r>
                  <a:rPr lang="pt-PT" sz="2200" dirty="0">
                    <a:solidFill>
                      <a:schemeClr val="tx1"/>
                    </a:solidFill>
                  </a:rPr>
                  <a:t> por,  </a:t>
                </a:r>
              </a:p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5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3F667C71-F8EA-4294-BAFD-D6C927864F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97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CC17C01E-7321-4D92-A4F5-2B5EADD6A658}"/>
                  </a:ext>
                </a:extLst>
              </p:cNvPr>
              <p:cNvSpPr/>
              <p:nvPr/>
            </p:nvSpPr>
            <p:spPr>
              <a:xfrm>
                <a:off x="0" y="4285740"/>
                <a:ext cx="9143999" cy="15658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PT" sz="22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200" i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p>
                                  <m:r>
                                    <a:rPr lang="pt-PT" sz="2200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pt-PT" sz="2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200" i="0">
                              <a:latin typeface="Cambria Math" panose="02040503050406030204" pitchFamily="18" charset="0"/>
                            </a:rPr>
                            <m:t>2</m:t>
                          </m:r>
                          <m:acc>
                            <m:accPr>
                              <m:chr m:val="̃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sz="2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rad>
                            <m:radPr>
                              <m:degHide m:val="on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pt-PT" sz="22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PT" sz="22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pt-PT" sz="22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pt-PT" sz="22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PT" sz="2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PT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pt-PT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p>
                                            <m:sSupPr>
                                              <m:ctrlPr>
                                                <a:rPr lang="pt-PT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pt-PT" sz="2200" i="1"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p>
                                              <m:r>
                                                <a:rPr lang="pt-PT" sz="2200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acc>
                                      <m: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+16</m:t>
                                      </m:r>
                                      <m:sSup>
                                        <m:sSupPr>
                                          <m:ctrlPr>
                                            <a:rPr lang="pt-PT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PT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pt-PT" sz="2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pt-PT" sz="2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pt-PT" sz="2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PT" sz="22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pt-PT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PT" sz="2200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p>
                                          <m:r>
                                            <a:rPr lang="pt-PT" sz="2200" i="0">
                                              <a:latin typeface="Cambria Math" panose="02040503050406030204" pitchFamily="18" charset="0"/>
                                            </a:rPr>
                                            <m:t>′,2</m:t>
                                          </m:r>
                                        </m:sup>
                                      </m:sSup>
                                      <m: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pt-PT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PT" sz="2200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p>
                                          <m:r>
                                            <a:rPr lang="pt-PT" sz="22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pt-PT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pt-PT" sz="2200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pt-PT" sz="2200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pt-PT" sz="22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pt-PT" sz="22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PT" sz="2200" i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acc>
                                <m:accPr>
                                  <m:chr m:val="̃"/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pt-PT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PT" sz="22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acc>
                              <m:d>
                                <m:dPr>
                                  <m:ctrlPr>
                                    <a:rPr lang="pt-PT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PT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PT" sz="22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PT" sz="22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pt-PT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PT" sz="22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pt-PT" sz="22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pt-PT" sz="2200" dirty="0"/>
              </a:p>
            </p:txBody>
          </p:sp>
        </mc:Choice>
        <mc:Fallback xmlns="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CC17C01E-7321-4D92-A4F5-2B5EADD6A6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85740"/>
                <a:ext cx="9143999" cy="15658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53EAB71C-AC3D-4FF1-8B1C-7CE33C89C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D6925289-3C49-4934-94AD-C5A977198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84314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A358505-FC78-4FFE-BB36-1343010F5D54}"/>
              </a:ext>
            </a:extLst>
          </p:cNvPr>
          <p:cNvSpPr txBox="1"/>
          <p:nvPr/>
        </p:nvSpPr>
        <p:spPr>
          <a:xfrm>
            <a:off x="1786812" y="1968760"/>
            <a:ext cx="557037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500" dirty="0"/>
              <a:t>1 – Motivação</a:t>
            </a:r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B09C8EA7-F97E-4D55-A947-9A07A43F0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475046A2-8E9E-45A1-BBE1-025003C29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325919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CC7454-4612-4BE7-A029-6F9102157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4.2 - O sector de </a:t>
            </a:r>
            <a:r>
              <a:rPr lang="pt-PT" dirty="0" err="1"/>
              <a:t>Gauge</a:t>
            </a:r>
            <a:r>
              <a:rPr lang="pt-PT" dirty="0"/>
              <a:t> do modelo B-L-SM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3F667C71-F8EA-4294-BAFD-D6C927864F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pt-PT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  <m: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̃"/>
                                    <m:ctrlP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p>
                                      <m:sSupPr>
                                        <m:ctrlPr>
                                          <a:rPr lang="pt-PT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PT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r>
                                          <a:rPr lang="pt-PT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acc>
                                <m: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+16</m:t>
                                </m:r>
                                <m:sSup>
                                  <m:sSupPr>
                                    <m:ctrlP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pt-PT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pt-PT" sz="2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pt-PT" sz="2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num>
                                          <m:den>
                                            <m:r>
                                              <a:rPr lang="pt-PT" sz="2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′2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pt-PT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∓</m:t>
                        </m:r>
                        <m:f>
                          <m:fPr>
                            <m:ctrlP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̃"/>
                                <m:ctrlP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</m:num>
                          <m:den>
                            <m:func>
                              <m:funcPr>
                                <m:ctrlP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pt-PT" sz="2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sSup>
                                      <m:sSupPr>
                                        <m:ctrlPr>
                                          <a:rPr lang="pt-PT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pt-PT" sz="22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γ</m:t>
                                        </m:r>
                                      </m:e>
                                      <m:sup>
                                        <m:r>
                                          <a:rPr lang="pt-PT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  <m:rad>
                              <m:radPr>
                                <m:degHide m:val="on"/>
                                <m:ctrlP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PT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pt-PT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rad>
                          </m:den>
                        </m:f>
                      </m:e>
                    </m:d>
                  </m:oMath>
                </a14:m>
                <a:r>
                  <a:rPr lang="pt-PT" sz="2200" dirty="0">
                    <a:solidFill>
                      <a:schemeClr val="tx1"/>
                    </a:solidFill>
                  </a:rPr>
                  <a:t> ,</a:t>
                </a:r>
                <a:r>
                  <a:rPr lang="pt-PT" sz="1500" dirty="0">
                    <a:solidFill>
                      <a:schemeClr val="tx1"/>
                    </a:solidFill>
                  </a:rPr>
                  <a:t>	</a:t>
                </a:r>
              </a:p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Se o cociente de mistura cinética fosse nulo, tínhamos as massas totalmente independentes. Levando aos termos de massa,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p>
                            <m:sSupPr>
                              <m:ctrlPr>
                                <a:rPr lang="pt-PT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pt-PT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pt-PT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sSubSup>
                        <m:sSubSupPr>
                          <m:ctrlPr>
                            <a:rPr lang="pt-PT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PT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PT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pt-PT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PT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PT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pt-PT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  <m:r>
                        <a:rPr lang="pt-PT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PT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ad>
                        <m:radPr>
                          <m:degHide m:val="on"/>
                          <m:ctrlPr>
                            <a:rPr lang="pt-PT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PT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pt-PT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PT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PT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pt-PT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Devido à escala relativa dos </a:t>
                </a:r>
                <a:r>
                  <a:rPr lang="pt-PT" sz="2200" dirty="0" err="1">
                    <a:solidFill>
                      <a:schemeClr val="tx1"/>
                    </a:solidFill>
                  </a:rPr>
                  <a:t>VEVs</a:t>
                </a:r>
                <a:r>
                  <a:rPr lang="pt-PT" sz="2200" dirty="0">
                    <a:solidFill>
                      <a:schemeClr val="tx1"/>
                    </a:solidFill>
                  </a:rPr>
                  <a:t> podemos aproximar a massa do bosão exótico Z’ a estes estados desacoplados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p>
                            <m:sSupPr>
                              <m:ctrlPr>
                                <a:rPr lang="pt-PT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pt-PT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pt-P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pt-PT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Sup>
                        <m:sSubSupPr>
                          <m:ctrlPr>
                            <a:rPr lang="pt-PT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PT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PT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pt-PT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PT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PT" sz="2400" dirty="0">
                  <a:solidFill>
                    <a:schemeClr val="tx1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PT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5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15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3F667C71-F8EA-4294-BAFD-D6C927864F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97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9A8C4318-A290-458E-AF0B-833563DAF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7C44F48-0CEE-405F-AE88-AEE1D8D6D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046649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CC7454-4612-4BE7-A029-6F9102157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4.3 - Neutrinos direitos no modelo B-L-SM </a:t>
            </a:r>
          </a:p>
        </p:txBody>
      </p:sp>
      <p:sp>
        <p:nvSpPr>
          <p:cNvPr id="14" name="Marcador de Posição de Conteúdo 2">
            <a:extLst>
              <a:ext uri="{FF2B5EF4-FFF2-40B4-BE49-F238E27FC236}">
                <a16:creationId xmlns:a16="http://schemas.microsoft.com/office/drawing/2014/main" id="{3FA24BF9-2106-4175-9C9E-62F6C83A4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PT" sz="2000" dirty="0"/>
              <a:t>No modelo B-L-SM o sector de </a:t>
            </a:r>
            <a:r>
              <a:rPr lang="pt-PT" sz="2000" dirty="0" err="1"/>
              <a:t>Yukawa</a:t>
            </a:r>
            <a:r>
              <a:rPr lang="pt-PT" sz="2000" dirty="0"/>
              <a:t> inclui os seguintes termos adicionais em relação ao modelo padrão,</a:t>
            </a:r>
          </a:p>
          <a:p>
            <a:pPr marL="0" indent="0">
              <a:buNone/>
            </a:pPr>
            <a:endParaRPr lang="pt-PT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PT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PT" sz="2000" dirty="0">
                <a:solidFill>
                  <a:schemeClr val="tx1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DB08E175-CA1F-45E7-81C6-268698A4234D}"/>
                  </a:ext>
                </a:extLst>
              </p:cNvPr>
              <p:cNvSpPr/>
              <p:nvPr/>
            </p:nvSpPr>
            <p:spPr>
              <a:xfrm>
                <a:off x="1689331" y="2074968"/>
                <a:ext cx="5791714" cy="636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sSub>
                            <m:sSub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600" i="1">
                                  <a:latin typeface="Cambria Math" panose="02040503050406030204" pitchFamily="18" charset="0"/>
                                </a:rPr>
                                <m:t>𝒴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sub>
                          </m:sSub>
                        </m:sub>
                      </m:sSub>
                      <m:r>
                        <a:rPr lang="pt-PT" sz="26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ν</m:t>
                          </m:r>
                        </m:sup>
                      </m:sSubSup>
                      <m:r>
                        <a:rPr lang="pt-PT" sz="26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pt-PT" sz="2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bar>
                        </m:e>
                        <m:sub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pt-PT" sz="2600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  <m:sub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pt-PT" sz="2600" i="1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̃"/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pt-PT" sz="2600" i="1">
                          <a:latin typeface="Cambria Math" panose="02040503050406030204" pitchFamily="18" charset="0"/>
                        </a:rPr>
                        <m:t> − </m:t>
                      </m:r>
                      <m:sSubSup>
                        <m:sSub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  <m:acc>
                        <m:accPr>
                          <m:chr m:val="̿"/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PT" sz="26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pt-PT" sz="2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pt-PT" sz="2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</m:e>
                      </m:acc>
                      <m:sSubSup>
                        <m:sSub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pt-PT" sz="26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χ</m:t>
                      </m:r>
                      <m:r>
                        <a:rPr lang="pt-PT" sz="2600" i="1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pt-PT" sz="26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t-PT" sz="2600" i="1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pt-PT" sz="26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pt-PT" sz="26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PT" sz="2600" dirty="0"/>
              </a:p>
            </p:txBody>
          </p:sp>
        </mc:Choice>
        <mc:Fallback xmlns="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DB08E175-CA1F-45E7-81C6-268698A423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331" y="2074968"/>
                <a:ext cx="5791714" cy="6361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69B47369-FCED-4CCA-A506-DBD971BCF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24B438F-E54A-4199-8365-C07BE0649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474071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CC7454-4612-4BE7-A029-6F9102157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4.3 - Neutrinos direitos no modelo B-L-SM </a:t>
            </a:r>
          </a:p>
        </p:txBody>
      </p:sp>
      <p:sp>
        <p:nvSpPr>
          <p:cNvPr id="14" name="Marcador de Posição de Conteúdo 2">
            <a:extLst>
              <a:ext uri="{FF2B5EF4-FFF2-40B4-BE49-F238E27FC236}">
                <a16:creationId xmlns:a16="http://schemas.microsoft.com/office/drawing/2014/main" id="{3FA24BF9-2106-4175-9C9E-62F6C83A4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PT" sz="2000" dirty="0"/>
              <a:t>No modelo B-L-SM o sector de </a:t>
            </a:r>
            <a:r>
              <a:rPr lang="pt-PT" sz="2000" dirty="0" err="1"/>
              <a:t>Yukawa</a:t>
            </a:r>
            <a:r>
              <a:rPr lang="pt-PT" sz="2000" dirty="0"/>
              <a:t> inclui os seguintes termos adicionais em relação ao modelo padrão,</a:t>
            </a:r>
          </a:p>
          <a:p>
            <a:pPr marL="0" indent="0">
              <a:buNone/>
            </a:pPr>
            <a:endParaRPr lang="pt-PT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PT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PT" sz="2000" dirty="0">
                <a:solidFill>
                  <a:schemeClr val="tx1"/>
                </a:solidFill>
              </a:rPr>
              <a:t>Devido aos </a:t>
            </a:r>
            <a:r>
              <a:rPr lang="pt-PT" sz="2000" dirty="0" err="1">
                <a:solidFill>
                  <a:schemeClr val="tx1"/>
                </a:solidFill>
              </a:rPr>
              <a:t>VEV’s</a:t>
            </a:r>
            <a:r>
              <a:rPr lang="pt-PT" sz="2000" dirty="0">
                <a:solidFill>
                  <a:schemeClr val="tx1"/>
                </a:solidFill>
              </a:rPr>
              <a:t> de ambos os campos existe a geração de massa para os novos neutrinos direitos e esquerdos através do mecanismo </a:t>
            </a:r>
            <a:r>
              <a:rPr lang="pt-PT" sz="2000" dirty="0" err="1">
                <a:solidFill>
                  <a:schemeClr val="tx1"/>
                </a:solidFill>
              </a:rPr>
              <a:t>see</a:t>
            </a:r>
            <a:r>
              <a:rPr lang="pt-PT" sz="2000" dirty="0" err="1"/>
              <a:t>-saw</a:t>
            </a:r>
            <a:r>
              <a:rPr lang="pt-PT" sz="2000" dirty="0"/>
              <a:t>,</a:t>
            </a:r>
            <a:endParaRPr lang="pt-PT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PT" sz="2000" dirty="0">
                <a:solidFill>
                  <a:schemeClr val="tx1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DB08E175-CA1F-45E7-81C6-268698A4234D}"/>
                  </a:ext>
                </a:extLst>
              </p:cNvPr>
              <p:cNvSpPr/>
              <p:nvPr/>
            </p:nvSpPr>
            <p:spPr>
              <a:xfrm>
                <a:off x="1689331" y="2083426"/>
                <a:ext cx="5791714" cy="636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sSub>
                            <m:sSub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600" i="1">
                                  <a:latin typeface="Cambria Math" panose="02040503050406030204" pitchFamily="18" charset="0"/>
                                </a:rPr>
                                <m:t>𝒴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sub>
                          </m:sSub>
                        </m:sub>
                      </m:sSub>
                      <m:r>
                        <a:rPr lang="pt-PT" sz="26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ν</m:t>
                          </m:r>
                        </m:sup>
                      </m:sSubSup>
                      <m:r>
                        <a:rPr lang="pt-PT" sz="26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pt-PT" sz="2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bar>
                        </m:e>
                        <m:sub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pt-PT" sz="2600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  <m:sub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pt-PT" sz="2600" i="1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̃"/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pt-PT" sz="2600" i="1">
                          <a:latin typeface="Cambria Math" panose="02040503050406030204" pitchFamily="18" charset="0"/>
                        </a:rPr>
                        <m:t> − </m:t>
                      </m:r>
                      <m:sSubSup>
                        <m:sSub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  <m:acc>
                        <m:accPr>
                          <m:chr m:val="̿"/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PT" sz="26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pt-PT" sz="2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pt-PT" sz="2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</m:e>
                      </m:acc>
                      <m:sSubSup>
                        <m:sSub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pt-PT" sz="26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χ</m:t>
                      </m:r>
                      <m:r>
                        <a:rPr lang="pt-PT" sz="2600" i="1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pt-PT" sz="26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t-PT" sz="2600" i="1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pt-PT" sz="26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pt-PT" sz="26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PT" sz="2600" dirty="0"/>
              </a:p>
            </p:txBody>
          </p:sp>
        </mc:Choice>
        <mc:Fallback xmlns="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DB08E175-CA1F-45E7-81C6-268698A423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331" y="2083426"/>
                <a:ext cx="5791714" cy="6361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9817AB42-DD37-4E25-907E-F7A7691CC127}"/>
                  </a:ext>
                </a:extLst>
              </p:cNvPr>
              <p:cNvSpPr/>
              <p:nvPr/>
            </p:nvSpPr>
            <p:spPr>
              <a:xfrm>
                <a:off x="629817" y="3528584"/>
                <a:ext cx="7884366" cy="11076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pt-P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sSub>
                            <m:sSub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600" i="1">
                                  <a:latin typeface="Cambria Math" panose="02040503050406030204" pitchFamily="18" charset="0"/>
                                </a:rPr>
                                <m:t>𝒴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sub>
                          </m:sSub>
                        </m:sub>
                      </m:sSub>
                      <m:r>
                        <a:rPr lang="pt-PT" sz="26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 sz="2600">
                                        <a:latin typeface="Cambria Math" panose="02040503050406030204" pitchFamily="18" charset="0"/>
                                      </a:rPr>
                                      <m:t>ν</m:t>
                                    </m:r>
                                  </m:e>
                                  <m:sub>
                                    <m: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 sz="2600">
                                        <a:latin typeface="Cambria Math" panose="02040503050406030204" pitchFamily="18" charset="0"/>
                                      </a:rPr>
                                      <m:t>ν</m:t>
                                    </m:r>
                                  </m:e>
                                  <m:sub>
                                    <m: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pt-PT" sz="2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pt-PT" sz="26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 sz="2600">
                                        <a:latin typeface="Cambria Math" panose="02040503050406030204" pitchFamily="18" charset="0"/>
                                      </a:rPr>
                                      <m:t>ν</m:t>
                                    </m:r>
                                  </m:e>
                                  <m:sub>
                                    <m: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 sz="2600">
                                        <a:latin typeface="Cambria Math" panose="02040503050406030204" pitchFamily="18" charset="0"/>
                                      </a:rPr>
                                      <m:t>ν</m:t>
                                    </m:r>
                                  </m:e>
                                  <m:sub>
                                    <m: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PT" sz="26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PT" sz="2600" dirty="0"/>
              </a:p>
            </p:txBody>
          </p:sp>
        </mc:Choice>
        <mc:Fallback xmlns="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9817AB42-DD37-4E25-907E-F7A7691CC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817" y="3528584"/>
                <a:ext cx="7884366" cy="11076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275957A-79B0-4A4D-B8E6-06249EE6D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0F397D8-582F-435F-BDE8-0196006BF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8303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CC7454-4612-4BE7-A029-6F9102157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4.3 - Neutrinos direitos no modelo B-L-SM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3FA24BF9-2106-4175-9C9E-62F6C83A47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pt-PT" sz="2400" dirty="0"/>
                  <a:t>No modelo B-L-SM o sector de </a:t>
                </a:r>
                <a:r>
                  <a:rPr lang="pt-PT" sz="2400" dirty="0" err="1"/>
                  <a:t>Yukawa</a:t>
                </a:r>
                <a:r>
                  <a:rPr lang="pt-PT" sz="2400" dirty="0"/>
                  <a:t> inclui os seguintes termos adicionais em relação ao modelo padrão,</a:t>
                </a: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600" dirty="0">
                    <a:solidFill>
                      <a:schemeClr val="tx1"/>
                    </a:solidFill>
                  </a:rPr>
                  <a:t>Devido aos </a:t>
                </a:r>
                <a:r>
                  <a:rPr lang="pt-PT" sz="2600" dirty="0" err="1">
                    <a:solidFill>
                      <a:schemeClr val="tx1"/>
                    </a:solidFill>
                  </a:rPr>
                  <a:t>VEV’s</a:t>
                </a:r>
                <a:r>
                  <a:rPr lang="pt-PT" sz="2600" dirty="0">
                    <a:solidFill>
                      <a:schemeClr val="tx1"/>
                    </a:solidFill>
                  </a:rPr>
                  <a:t> de ambos os campos existe a geração de massa para os novos neutrinos direitos e esquerdos através do mecanismo </a:t>
                </a:r>
                <a:r>
                  <a:rPr lang="pt-PT" sz="2600" dirty="0" err="1">
                    <a:solidFill>
                      <a:schemeClr val="tx1"/>
                    </a:solidFill>
                  </a:rPr>
                  <a:t>see</a:t>
                </a:r>
                <a:r>
                  <a:rPr lang="pt-PT" sz="2600" dirty="0" err="1"/>
                  <a:t>-saw</a:t>
                </a:r>
                <a:r>
                  <a:rPr lang="pt-PT" sz="2600" dirty="0"/>
                  <a:t>,</a:t>
                </a:r>
                <a:endParaRPr lang="pt-PT" sz="26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0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pt-PT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600" dirty="0">
                    <a:solidFill>
                      <a:schemeClr val="tx1"/>
                    </a:solidFill>
                  </a:rPr>
                  <a:t>Onde </a:t>
                </a:r>
                <a14:m>
                  <m:oMath xmlns:m="http://schemas.openxmlformats.org/officeDocument/2006/math">
                    <m:r>
                      <a:rPr lang="pt-PT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pt-PT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PT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pt-PT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sSup>
                      <m:sSupPr>
                        <m:ctrlPr>
                          <a:rPr lang="pt-PT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pt-PT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pt-PT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PT" sz="2600" dirty="0">
                    <a:solidFill>
                      <a:schemeClr val="tx1"/>
                    </a:solidFill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pt-PT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pt-PT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PT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pt-PT" sz="2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ν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pt-PT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PT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pt-PT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pt-PT" sz="2600" dirty="0">
                    <a:solidFill>
                      <a:schemeClr val="tx1"/>
                    </a:solidFill>
                  </a:rPr>
                  <a:t>. </a:t>
                </a:r>
                <a:r>
                  <a:rPr lang="pt-PT" sz="2600" dirty="0" err="1">
                    <a:solidFill>
                      <a:schemeClr val="tx1"/>
                    </a:solidFill>
                  </a:rPr>
                  <a:t>Diagonalizando</a:t>
                </a:r>
                <a:r>
                  <a:rPr lang="pt-PT" sz="2600" dirty="0">
                    <a:solidFill>
                      <a:schemeClr val="tx1"/>
                    </a:solidFill>
                  </a:rPr>
                  <a:t> este sistema para uma base física com neutrinos leves e pesados e obtendo os valores para a massa destes, </a:t>
                </a:r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3FA24BF9-2106-4175-9C9E-62F6C83A47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4" t="-2051" r="-339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DB08E175-CA1F-45E7-81C6-268698A4234D}"/>
                  </a:ext>
                </a:extLst>
              </p:cNvPr>
              <p:cNvSpPr/>
              <p:nvPr/>
            </p:nvSpPr>
            <p:spPr>
              <a:xfrm>
                <a:off x="1689331" y="1807473"/>
                <a:ext cx="5791714" cy="636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sSub>
                            <m:sSub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600" i="1">
                                  <a:latin typeface="Cambria Math" panose="02040503050406030204" pitchFamily="18" charset="0"/>
                                </a:rPr>
                                <m:t>𝒴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sub>
                          </m:sSub>
                        </m:sub>
                      </m:sSub>
                      <m:r>
                        <a:rPr lang="pt-PT" sz="26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ν</m:t>
                          </m:r>
                        </m:sup>
                      </m:sSubSup>
                      <m:r>
                        <a:rPr lang="pt-PT" sz="26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pt-PT" sz="2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bar>
                        </m:e>
                        <m:sub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pt-PT" sz="2600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  <m:sub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pt-PT" sz="2600" i="1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̃"/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pt-PT" sz="2600" i="1">
                          <a:latin typeface="Cambria Math" panose="02040503050406030204" pitchFamily="18" charset="0"/>
                        </a:rPr>
                        <m:t> − </m:t>
                      </m:r>
                      <m:sSubSup>
                        <m:sSub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  <m:acc>
                        <m:accPr>
                          <m:chr m:val="̿"/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PT" sz="26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pt-PT" sz="2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pt-PT" sz="2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</m:e>
                      </m:acc>
                      <m:sSubSup>
                        <m:sSub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pt-PT" sz="26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χ</m:t>
                      </m:r>
                      <m:r>
                        <a:rPr lang="pt-PT" sz="2600" i="1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pt-PT" sz="26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t-PT" sz="2600" i="1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pt-PT" sz="26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pt-PT" sz="26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PT" sz="2600" dirty="0"/>
              </a:p>
            </p:txBody>
          </p:sp>
        </mc:Choice>
        <mc:Fallback xmlns="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DB08E175-CA1F-45E7-81C6-268698A423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331" y="1807473"/>
                <a:ext cx="5791714" cy="6361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9817AB42-DD37-4E25-907E-F7A7691CC127}"/>
                  </a:ext>
                </a:extLst>
              </p:cNvPr>
              <p:cNvSpPr/>
              <p:nvPr/>
            </p:nvSpPr>
            <p:spPr>
              <a:xfrm>
                <a:off x="852943" y="3015362"/>
                <a:ext cx="7464490" cy="11076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pt-P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sSub>
                            <m:sSub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600" i="1">
                                  <a:latin typeface="Cambria Math" panose="02040503050406030204" pitchFamily="18" charset="0"/>
                                </a:rPr>
                                <m:t>𝒴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sub>
                          </m:sSub>
                        </m:sub>
                      </m:sSub>
                      <m:r>
                        <a:rPr lang="pt-PT" sz="26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 sz="2600">
                                        <a:latin typeface="Cambria Math" panose="02040503050406030204" pitchFamily="18" charset="0"/>
                                      </a:rPr>
                                      <m:t>ν</m:t>
                                    </m:r>
                                  </m:e>
                                  <m:sub>
                                    <m: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 sz="2600">
                                        <a:latin typeface="Cambria Math" panose="02040503050406030204" pitchFamily="18" charset="0"/>
                                      </a:rPr>
                                      <m:t>ν</m:t>
                                    </m:r>
                                  </m:e>
                                  <m:sub>
                                    <m: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pt-PT" sz="2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pt-PT" sz="26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 sz="2600">
                                        <a:latin typeface="Cambria Math" panose="02040503050406030204" pitchFamily="18" charset="0"/>
                                      </a:rPr>
                                      <m:t>ν</m:t>
                                    </m:r>
                                  </m:e>
                                  <m:sub>
                                    <m: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PT" sz="2600">
                                        <a:latin typeface="Cambria Math" panose="02040503050406030204" pitchFamily="18" charset="0"/>
                                      </a:rPr>
                                      <m:t>ν</m:t>
                                    </m:r>
                                  </m:e>
                                  <m:sub>
                                    <m:r>
                                      <a:rPr lang="pt-PT" sz="26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PT" sz="26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PT" sz="2600" dirty="0"/>
              </a:p>
            </p:txBody>
          </p:sp>
        </mc:Choice>
        <mc:Fallback xmlns="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9817AB42-DD37-4E25-907E-F7A7691CC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943" y="3015362"/>
                <a:ext cx="7464490" cy="11076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DCB70B87-E4CA-4EFA-8FCB-59F21799F82C}"/>
                  </a:ext>
                </a:extLst>
              </p:cNvPr>
              <p:cNvSpPr/>
              <p:nvPr/>
            </p:nvSpPr>
            <p:spPr>
              <a:xfrm>
                <a:off x="2809766" y="4963164"/>
                <a:ext cx="3550844" cy="7293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PT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b>
                          <m:sSubPr>
                            <m:ctrlPr>
                              <a:rPr lang="pt-PT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pt-PT" sz="2600">
                                <a:latin typeface="Cambria Math" panose="02040503050406030204" pitchFamily="18" charset="0"/>
                              </a:rPr>
                              <m:t>ν</m:t>
                            </m:r>
                          </m:e>
                          <m:sub>
                            <m:r>
                              <a:rPr lang="pt-PT" sz="26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sub>
                    </m:sSub>
                    <m:r>
                      <a:rPr lang="pt-PT" sz="260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pt-PT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pt-PT" sz="2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PT" sz="2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pt-PT" sz="2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  <m:sup>
                            <m:r>
                              <a:rPr lang="pt-PT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pt-PT" sz="2600" i="1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r>
                      <a:rPr lang="pt-PT" sz="26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PT" sz="2600" dirty="0"/>
                  <a:t>  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b>
                          <m:sSubPr>
                            <m:ctrlPr>
                              <a:rPr lang="pt-PT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pt-PT" sz="2600">
                                <a:latin typeface="Cambria Math" panose="02040503050406030204" pitchFamily="18" charset="0"/>
                              </a:rPr>
                              <m:t>ν</m:t>
                            </m:r>
                          </m:e>
                          <m:sub>
                            <m:r>
                              <a:rPr lang="pt-PT" sz="2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sub>
                    </m:sSub>
                    <m:r>
                      <a:rPr lang="pt-PT" sz="2600">
                        <a:latin typeface="Cambria Math" panose="02040503050406030204" pitchFamily="18" charset="0"/>
                      </a:rPr>
                      <m:t>≈</m:t>
                    </m:r>
                    <m:r>
                      <a:rPr lang="pt-PT" sz="26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pt-PT" sz="26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PT" sz="2600" dirty="0"/>
                  <a:t> </a:t>
                </a:r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DCB70B87-E4CA-4EFA-8FCB-59F21799F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9766" y="4963164"/>
                <a:ext cx="3550844" cy="72930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2360ACA3-4CB9-4E16-B5A9-A0AE0FED6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FE3B75E0-352F-49F8-A846-600DC32A9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880456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A358505-FC78-4FFE-BB36-1343010F5D54}"/>
              </a:ext>
            </a:extLst>
          </p:cNvPr>
          <p:cNvSpPr txBox="1"/>
          <p:nvPr/>
        </p:nvSpPr>
        <p:spPr>
          <a:xfrm>
            <a:off x="655475" y="1996752"/>
            <a:ext cx="78330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800" dirty="0"/>
              <a:t>5 – Estudo fenomenológico do modelo B-L-SM </a:t>
            </a:r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15762FA0-063D-49D3-B27E-E565DAA2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051E4A6-7D0B-4A28-9981-56D627868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72495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DD072B-AE6C-4DDA-9EE7-C5DAFF500A27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 w="19050">
            <a:noFill/>
          </a:ln>
        </p:spPr>
        <p:txBody>
          <a:bodyPr wrap="square">
            <a:noAutofit/>
          </a:bodyPr>
          <a:lstStyle/>
          <a:p>
            <a:pPr algn="ctr"/>
            <a:r>
              <a:rPr lang="pt-PT" sz="3500" dirty="0">
                <a:solidFill>
                  <a:schemeClr val="bg1"/>
                </a:solidFill>
              </a:rPr>
              <a:t>5.1 - Parametrização teórica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E3EC39AA-468C-4158-95A7-2F5DA111DF2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4300" y="1633052"/>
            <a:ext cx="4396153" cy="48053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PT" sz="2200" dirty="0"/>
              <a:t>Tivemos como objetivo testar o modelo ao longo de uma parametrização teórica da massa correta do bosão de </a:t>
            </a:r>
            <a:r>
              <a:rPr lang="pt-PT" sz="2200" dirty="0" err="1"/>
              <a:t>Higgs</a:t>
            </a:r>
            <a:r>
              <a:rPr lang="pt-PT" sz="2200" dirty="0"/>
              <a:t> a </a:t>
            </a:r>
            <a:r>
              <a:rPr lang="pt-PT" sz="2200" dirty="0" err="1"/>
              <a:t>tree</a:t>
            </a:r>
            <a:r>
              <a:rPr lang="pt-PT" sz="2200" dirty="0"/>
              <a:t> </a:t>
            </a:r>
            <a:r>
              <a:rPr lang="pt-PT" sz="2200" dirty="0" err="1"/>
              <a:t>level</a:t>
            </a:r>
            <a:r>
              <a:rPr lang="pt-PT" sz="2200" dirty="0"/>
              <a:t>, para tal definimos um valor para ambos </a:t>
            </a:r>
            <a:r>
              <a:rPr lang="pt-PT" sz="2200" dirty="0" err="1"/>
              <a:t>VEVs</a:t>
            </a:r>
            <a:r>
              <a:rPr lang="pt-PT" sz="2200" dirty="0"/>
              <a:t>:</a:t>
            </a:r>
          </a:p>
          <a:p>
            <a:pPr marL="0" indent="0">
              <a:buNone/>
            </a:pPr>
            <a:r>
              <a:rPr lang="pt-PT" sz="2200" dirty="0"/>
              <a:t>X=1000 </a:t>
            </a:r>
            <a:r>
              <a:rPr lang="pt-PT" sz="2200" dirty="0" err="1"/>
              <a:t>GeV</a:t>
            </a:r>
            <a:endParaRPr lang="pt-PT" sz="2200" dirty="0"/>
          </a:p>
          <a:p>
            <a:pPr marL="0" indent="0">
              <a:buNone/>
            </a:pPr>
            <a:r>
              <a:rPr lang="pt-PT" sz="2200" dirty="0"/>
              <a:t>V</a:t>
            </a:r>
            <a:r>
              <a:rPr lang="pt-PT" dirty="0"/>
              <a:t>≈</a:t>
            </a:r>
            <a:r>
              <a:rPr lang="pt-PT" sz="2200" dirty="0"/>
              <a:t>246   </a:t>
            </a:r>
            <a:r>
              <a:rPr lang="pt-PT" sz="2200" dirty="0" err="1"/>
              <a:t>GeV</a:t>
            </a:r>
            <a:endParaRPr lang="pt-PT" sz="2200" dirty="0"/>
          </a:p>
        </p:txBody>
      </p:sp>
      <p:pic>
        <p:nvPicPr>
          <p:cNvPr id="7" name="Picture 2" descr="https://i.gyazo.com/e23f731d86d322322dfe6e8fe4292080.png">
            <a:extLst>
              <a:ext uri="{FF2B5EF4-FFF2-40B4-BE49-F238E27FC236}">
                <a16:creationId xmlns:a16="http://schemas.microsoft.com/office/drawing/2014/main" id="{A0F8024B-DE86-4985-8A47-0B2128FB3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079" y="1158607"/>
            <a:ext cx="4455921" cy="417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D202AB1C-2166-4112-B55D-B1F69DC3EE18}"/>
                  </a:ext>
                </a:extLst>
              </p:cNvPr>
              <p:cNvSpPr/>
              <p:nvPr/>
            </p:nvSpPr>
            <p:spPr>
              <a:xfrm>
                <a:off x="4510453" y="5425393"/>
                <a:ext cx="4519247" cy="6560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pt-P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 −</m:t>
                          </m:r>
                          <m:rad>
                            <m:radPr>
                              <m:degHide m:val="on"/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PT">
                                              <a:latin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>
                                          <m:r>
                                            <a:rPr lang="pt-PT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p>
                                          <m:r>
                                            <a:rPr lang="pt-PT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pt-PT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PT">
                                              <a:latin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>
                                          <m:r>
                                            <a:rPr lang="pt-PT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PT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pt-PT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PT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PT">
                                              <a:latin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>
                                          <m:r>
                                            <a:rPr lang="pt-PT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𝑥𝑣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pt-PT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</m:rad>
                    </m:oMath>
                  </m:oMathPara>
                </a14:m>
                <a:endParaRPr lang="pt-P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D202AB1C-2166-4112-B55D-B1F69DC3EE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453" y="5425393"/>
                <a:ext cx="4519247" cy="6560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0DEE7597-F78A-496B-B01A-D7ADC15FA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40184"/>
            <a:ext cx="984019" cy="365125"/>
          </a:xfrm>
        </p:spPr>
        <p:txBody>
          <a:bodyPr/>
          <a:lstStyle/>
          <a:p>
            <a:fld id="{18D98F66-8C19-4B33-BAEA-95C8605606D7}" type="slidenum">
              <a:rPr lang="pt-PT" smtClean="0"/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659256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BEDB27-E6C5-4906-BB9E-FB72DA3FA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1" y="335902"/>
            <a:ext cx="4396154" cy="1025470"/>
          </a:xfrm>
          <a:noFill/>
          <a:ln w="19050">
            <a:noFill/>
          </a:ln>
        </p:spPr>
        <p:txBody>
          <a:bodyPr wrap="square">
            <a:noAutofit/>
          </a:bodyPr>
          <a:lstStyle/>
          <a:p>
            <a:pPr algn="ctr"/>
            <a:r>
              <a:rPr lang="pt-PT" sz="3500" dirty="0">
                <a:solidFill>
                  <a:schemeClr val="bg1"/>
                </a:solidFill>
              </a:rPr>
              <a:t>5.2 - Scan segundo uma parametrização 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0C879D4-ED7D-4FF4-B37B-30D1A2E15AE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4301" y="1688226"/>
            <a:ext cx="4396154" cy="50671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200" dirty="0">
                <a:solidFill>
                  <a:schemeClr val="tx1"/>
                </a:solidFill>
              </a:rPr>
              <a:t>Feito um Scan alongo desta </a:t>
            </a:r>
            <a:r>
              <a:rPr lang="pt-PT" sz="2200" dirty="0" err="1">
                <a:solidFill>
                  <a:schemeClr val="tx1"/>
                </a:solidFill>
              </a:rPr>
              <a:t>fold</a:t>
            </a:r>
            <a:r>
              <a:rPr lang="pt-PT" sz="2200" dirty="0">
                <a:solidFill>
                  <a:schemeClr val="tx1"/>
                </a:solidFill>
              </a:rPr>
              <a:t> o que observamos é: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200" dirty="0">
                <a:solidFill>
                  <a:schemeClr val="tx1"/>
                </a:solidFill>
              </a:rPr>
              <a:t> Correções quânticas já se afasta bastante do valor esperado.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200" dirty="0"/>
              <a:t>O p</a:t>
            </a:r>
            <a:r>
              <a:rPr lang="pt-PT" sz="2200" dirty="0">
                <a:solidFill>
                  <a:schemeClr val="tx1"/>
                </a:solidFill>
              </a:rPr>
              <a:t>rimeiro </a:t>
            </a:r>
            <a:r>
              <a:rPr lang="pt-PT" sz="2200" dirty="0" err="1">
                <a:solidFill>
                  <a:schemeClr val="tx1"/>
                </a:solidFill>
              </a:rPr>
              <a:t>plot</a:t>
            </a:r>
            <a:r>
              <a:rPr lang="pt-PT" sz="2200" dirty="0">
                <a:solidFill>
                  <a:schemeClr val="tx1"/>
                </a:solidFill>
              </a:rPr>
              <a:t> também pode ser pensado como um mapa de contraste.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200" dirty="0">
                <a:solidFill>
                  <a:schemeClr val="tx1"/>
                </a:solidFill>
              </a:rPr>
              <a:t>A massa do novo </a:t>
            </a:r>
            <a:r>
              <a:rPr lang="pt-PT" sz="2200" dirty="0" err="1">
                <a:solidFill>
                  <a:schemeClr val="tx1"/>
                </a:solidFill>
              </a:rPr>
              <a:t>Higgs</a:t>
            </a:r>
            <a:r>
              <a:rPr lang="pt-PT" sz="2200" dirty="0">
                <a:solidFill>
                  <a:schemeClr val="tx1"/>
                </a:solidFill>
              </a:rPr>
              <a:t> pode ser observada no segundo </a:t>
            </a:r>
            <a:r>
              <a:rPr lang="pt-PT" sz="2200" dirty="0" err="1">
                <a:solidFill>
                  <a:schemeClr val="tx1"/>
                </a:solidFill>
              </a:rPr>
              <a:t>plot</a:t>
            </a:r>
            <a:r>
              <a:rPr lang="pt-PT" sz="2200" dirty="0">
                <a:solidFill>
                  <a:schemeClr val="tx1"/>
                </a:solidFill>
              </a:rPr>
              <a:t>.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9F1F13E-859E-44AD-BA85-AFAC36841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546" y="107749"/>
            <a:ext cx="4510454" cy="3321251"/>
          </a:xfrm>
          <a:prstGeom prst="rect">
            <a:avLst/>
          </a:prstGeom>
        </p:spPr>
      </p:pic>
      <p:pic>
        <p:nvPicPr>
          <p:cNvPr id="8" name="Imagem 7" descr="Uma imagem com mapa, texto&#10;&#10;Descrição gerada com confiança alta">
            <a:extLst>
              <a:ext uri="{FF2B5EF4-FFF2-40B4-BE49-F238E27FC236}">
                <a16:creationId xmlns:a16="http://schemas.microsoft.com/office/drawing/2014/main" id="{2BE9B543-A989-4E25-B6B6-A7D8755CC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546" y="3327347"/>
            <a:ext cx="4510453" cy="2972780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151FF4A-5EEF-4468-9FD6-F25A26FA0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40184"/>
            <a:ext cx="984019" cy="365125"/>
          </a:xfrm>
        </p:spPr>
        <p:txBody>
          <a:bodyPr/>
          <a:lstStyle/>
          <a:p>
            <a:fld id="{18D98F66-8C19-4B33-BAEA-95C8605606D7}" type="slidenum">
              <a:rPr lang="pt-PT" smtClean="0"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324534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211F5C-6001-48BD-9BAA-96B463E8F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948" y="90013"/>
            <a:ext cx="4028491" cy="970384"/>
          </a:xfrm>
          <a:noFill/>
          <a:ln w="19050">
            <a:noFill/>
          </a:ln>
        </p:spPr>
        <p:txBody>
          <a:bodyPr wrap="square">
            <a:normAutofit fontScale="90000"/>
          </a:bodyPr>
          <a:lstStyle/>
          <a:p>
            <a:pPr algn="ctr"/>
            <a:r>
              <a:rPr lang="pt-PT" sz="3400" dirty="0">
                <a:solidFill>
                  <a:schemeClr val="bg1"/>
                </a:solidFill>
              </a:rPr>
              <a:t>5.3 - Uma primeira seleção de pontos  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5FFE00B-6B28-471C-88D2-5E7DF906F6D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23935" y="1176825"/>
            <a:ext cx="4286519" cy="24434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200" dirty="0"/>
              <a:t>Selecionado os dados que mais se aproximam da massa observada,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200" dirty="0"/>
              <a:t> Revela uma zona densa de pontos que aparenta descrever um plano.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200" dirty="0"/>
              <a:t>Indica que pode ainda ser uma forma cónica. </a:t>
            </a:r>
          </a:p>
        </p:txBody>
      </p:sp>
      <p:pic>
        <p:nvPicPr>
          <p:cNvPr id="4" name="Marcador de Posição de Conteúdo 4" descr="Uma imagem com mapa, texto&#10;&#10;Descrição gerada com confiança muito alta">
            <a:extLst>
              <a:ext uri="{FF2B5EF4-FFF2-40B4-BE49-F238E27FC236}">
                <a16:creationId xmlns:a16="http://schemas.microsoft.com/office/drawing/2014/main" id="{8C7A617E-0B64-4751-AEB9-792C7313E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846" y="3429000"/>
            <a:ext cx="4172220" cy="2883160"/>
          </a:xfrm>
          <a:prstGeom prst="rect">
            <a:avLst/>
          </a:prstGeom>
        </p:spPr>
      </p:pic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77163DAC-306D-4760-B2E8-DE49219E4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40184"/>
            <a:ext cx="984019" cy="365125"/>
          </a:xfrm>
        </p:spPr>
        <p:txBody>
          <a:bodyPr/>
          <a:lstStyle/>
          <a:p>
            <a:fld id="{18D98F66-8C19-4B33-BAEA-95C8605606D7}" type="slidenum">
              <a:rPr lang="pt-PT" smtClean="0"/>
              <a:t>37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E497530-6324-4FBE-B132-165897D47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240" y="146581"/>
            <a:ext cx="4249431" cy="312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8150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211F5C-6001-48BD-9BAA-96B463E8F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45" y="52691"/>
            <a:ext cx="4396154" cy="807333"/>
          </a:xfrm>
          <a:noFill/>
          <a:ln w="19050">
            <a:noFill/>
          </a:ln>
        </p:spPr>
        <p:txBody>
          <a:bodyPr wrap="square">
            <a:normAutofit/>
          </a:bodyPr>
          <a:lstStyle/>
          <a:p>
            <a:pPr algn="ctr"/>
            <a:r>
              <a:rPr lang="pt-PT" sz="3500" dirty="0">
                <a:solidFill>
                  <a:schemeClr val="bg1"/>
                </a:solidFill>
              </a:rPr>
              <a:t>5.4 - Scans aleatórios</a:t>
            </a:r>
          </a:p>
        </p:txBody>
      </p:sp>
      <p:pic>
        <p:nvPicPr>
          <p:cNvPr id="8" name="Marcador de Posição de Conteúdo 4">
            <a:extLst>
              <a:ext uri="{FF2B5EF4-FFF2-40B4-BE49-F238E27FC236}">
                <a16:creationId xmlns:a16="http://schemas.microsoft.com/office/drawing/2014/main" id="{DE39811B-9458-477A-A7DF-A4CEB0A9F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771" y="358828"/>
            <a:ext cx="4013384" cy="305111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4E574E4-FFD4-4D02-92D1-DC61D4130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24" y="3559629"/>
            <a:ext cx="3680028" cy="2797682"/>
          </a:xfrm>
          <a:prstGeom prst="rect">
            <a:avLst/>
          </a:prstGeom>
        </p:spPr>
      </p:pic>
      <p:pic>
        <p:nvPicPr>
          <p:cNvPr id="10" name="Marcador de Posição de Conteúdo 4" descr="Uma imagem com mapa, texto&#10;&#10;Descrição gerada com confiança muito alta">
            <a:extLst>
              <a:ext uri="{FF2B5EF4-FFF2-40B4-BE49-F238E27FC236}">
                <a16:creationId xmlns:a16="http://schemas.microsoft.com/office/drawing/2014/main" id="{1CBBC920-40C9-4183-83AE-25FC53DBD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47" y="3429000"/>
            <a:ext cx="3680029" cy="2797684"/>
          </a:xfrm>
          <a:prstGeom prst="rect">
            <a:avLst/>
          </a:prstGeom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7A1D1F8B-DC7D-40CC-AC46-C100059B6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40184"/>
            <a:ext cx="984019" cy="365125"/>
          </a:xfrm>
        </p:spPr>
        <p:txBody>
          <a:bodyPr/>
          <a:lstStyle/>
          <a:p>
            <a:fld id="{18D98F66-8C19-4B33-BAEA-95C8605606D7}" type="slidenum">
              <a:rPr lang="pt-PT" smtClean="0"/>
              <a:t>38</a:t>
            </a:fld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4CDEE7B-A8A6-4B66-8AA8-5C7B0077E918}"/>
              </a:ext>
            </a:extLst>
          </p:cNvPr>
          <p:cNvSpPr txBox="1"/>
          <p:nvPr/>
        </p:nvSpPr>
        <p:spPr>
          <a:xfrm>
            <a:off x="289249" y="1231641"/>
            <a:ext cx="4133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Feitos scans de completamente aleatórios com correções quânticas adicionais e uma nova seleção.</a:t>
            </a:r>
          </a:p>
        </p:txBody>
      </p:sp>
    </p:spTree>
    <p:extLst>
      <p:ext uri="{BB962C8B-B14F-4D97-AF65-F5344CB8AC3E}">
        <p14:creationId xmlns:p14="http://schemas.microsoft.com/office/powerpoint/2010/main" val="33413266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37FBD0-C7B6-4F09-B2DF-3E8CB5FD1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1" y="499719"/>
            <a:ext cx="4392385" cy="699796"/>
          </a:xfrm>
          <a:noFill/>
          <a:ln w="19050">
            <a:noFill/>
          </a:ln>
        </p:spPr>
        <p:txBody>
          <a:bodyPr wrap="square">
            <a:normAutofit/>
          </a:bodyPr>
          <a:lstStyle/>
          <a:p>
            <a:pPr algn="ctr"/>
            <a:r>
              <a:rPr lang="pt-PT" sz="3500" dirty="0">
                <a:solidFill>
                  <a:schemeClr val="bg1"/>
                </a:solidFill>
              </a:rPr>
              <a:t>5.5 - Limites de exclusão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5A83A8B-FC9F-4B4A-8C61-3F67246934D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14604" y="1199515"/>
            <a:ext cx="4310382" cy="2150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200" dirty="0">
                <a:solidFill>
                  <a:schemeClr val="tx1"/>
                </a:solidFill>
              </a:rPr>
              <a:t>Destes selecionados foi calculado </a:t>
            </a:r>
            <a:r>
              <a:rPr lang="pt-PT" sz="2200" dirty="0"/>
              <a:t> os limites de exclusão do sector escalar, </a:t>
            </a:r>
            <a:r>
              <a:rPr lang="pt-PT" sz="2200" dirty="0">
                <a:solidFill>
                  <a:schemeClr val="tx1"/>
                </a:solidFill>
              </a:rPr>
              <a:t>Excluímos da nossa analise imediatamente todos os pontos que se encontram dentro da zona de exclusão. </a:t>
            </a:r>
          </a:p>
          <a:p>
            <a:pPr marL="0" indent="0">
              <a:buNone/>
            </a:pPr>
            <a:endParaRPr lang="pt-PT" sz="1700" dirty="0">
              <a:solidFill>
                <a:schemeClr val="bg1"/>
              </a:solidFill>
            </a:endParaRPr>
          </a:p>
        </p:txBody>
      </p:sp>
      <p:pic>
        <p:nvPicPr>
          <p:cNvPr id="10" name="Marcador de Posição de Conteúdo 5" descr="Uma imagem com texto, mapa&#10;&#10;Descrição gerada com confiança muito alta">
            <a:extLst>
              <a:ext uri="{FF2B5EF4-FFF2-40B4-BE49-F238E27FC236}">
                <a16:creationId xmlns:a16="http://schemas.microsoft.com/office/drawing/2014/main" id="{5F795C5E-063A-4140-BA84-9D339F856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656" y="3349690"/>
            <a:ext cx="4054687" cy="2934657"/>
          </a:xfrm>
          <a:prstGeom prst="rect">
            <a:avLst/>
          </a:prstGeom>
        </p:spPr>
      </p:pic>
      <p:pic>
        <p:nvPicPr>
          <p:cNvPr id="13" name="Imagem 12" descr="Uma imagem com texto, mapa&#10;&#10;Descrição gerada com confiança muito alta">
            <a:extLst>
              <a:ext uri="{FF2B5EF4-FFF2-40B4-BE49-F238E27FC236}">
                <a16:creationId xmlns:a16="http://schemas.microsoft.com/office/drawing/2014/main" id="{C485CD4A-FF2C-4C5D-AD41-4A3E02033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015" y="137148"/>
            <a:ext cx="4477970" cy="3175218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0B6932A-AE73-4FE7-89F0-8A74113C8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40184"/>
            <a:ext cx="984019" cy="365125"/>
          </a:xfrm>
        </p:spPr>
        <p:txBody>
          <a:bodyPr/>
          <a:lstStyle/>
          <a:p>
            <a:fld id="{18D98F66-8C19-4B33-BAEA-95C8605606D7}" type="slidenum">
              <a:rPr lang="pt-PT" smtClean="0"/>
              <a:t>39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4171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C2126-2C37-407C-8A83-D3A4CF2DE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750" y="85519"/>
            <a:ext cx="3925854" cy="1071478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1 - Motivação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039A525-78D7-4F11-9429-EB38745F353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49226" y="1642188"/>
            <a:ext cx="4361230" cy="52158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400" dirty="0"/>
              <a:t>O modelo padrão é usado para descrever partículas e as suas interações. </a:t>
            </a:r>
          </a:p>
          <a:p>
            <a:pPr marL="0" indent="0">
              <a:buNone/>
            </a:pPr>
            <a:endParaRPr lang="pt-PT" sz="2400" dirty="0"/>
          </a:p>
          <a:p>
            <a:pPr marL="0" indent="0">
              <a:buNone/>
            </a:pPr>
            <a:endParaRPr lang="pt-PT" sz="22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5188D2C-7EB8-47F0-8D3B-40CF127DC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604" y="1642188"/>
            <a:ext cx="4274504" cy="3396342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CD61C0F-5E50-4901-BC66-576E84157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40184"/>
            <a:ext cx="984019" cy="365125"/>
          </a:xfrm>
        </p:spPr>
        <p:txBody>
          <a:bodyPr/>
          <a:lstStyle/>
          <a:p>
            <a:fld id="{18D98F66-8C19-4B33-BAEA-95C8605606D7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216748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2351C4-A7F0-41F1-9854-460535584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73" y="128802"/>
            <a:ext cx="4377558" cy="1039896"/>
          </a:xfrm>
          <a:noFill/>
          <a:ln w="19050">
            <a:noFill/>
          </a:ln>
        </p:spPr>
        <p:txBody>
          <a:bodyPr wrap="square">
            <a:norm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</a:rPr>
              <a:t>5.6 - Compatibilidade do sector de </a:t>
            </a:r>
            <a:r>
              <a:rPr lang="pt-PT" dirty="0" err="1">
                <a:solidFill>
                  <a:schemeClr val="bg1"/>
                </a:solidFill>
              </a:rPr>
              <a:t>Higgs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9E8F7D2-D2F0-495E-BBAD-2B0E25F4DFC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5847" y="1276000"/>
            <a:ext cx="4272580" cy="20550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200" dirty="0"/>
              <a:t>Estudamos também a probabilidade destes pontos não excluídos descreverem os estados observados do sector de </a:t>
            </a:r>
            <a:r>
              <a:rPr lang="pt-PT" sz="2200" dirty="0" err="1"/>
              <a:t>Higgs</a:t>
            </a:r>
            <a:r>
              <a:rPr lang="pt-PT" sz="2200" dirty="0"/>
              <a:t> através do programa </a:t>
            </a:r>
            <a:r>
              <a:rPr lang="pt-PT" sz="2200" dirty="0" err="1"/>
              <a:t>HiggsSingals</a:t>
            </a:r>
            <a:r>
              <a:rPr lang="pt-PT" sz="2200" dirty="0"/>
              <a:t>.  </a:t>
            </a:r>
          </a:p>
        </p:txBody>
      </p:sp>
      <p:pic>
        <p:nvPicPr>
          <p:cNvPr id="6" name="Marcador de Posição de Conteúdo 4">
            <a:extLst>
              <a:ext uri="{FF2B5EF4-FFF2-40B4-BE49-F238E27FC236}">
                <a16:creationId xmlns:a16="http://schemas.microsoft.com/office/drawing/2014/main" id="{DF0EE775-AB00-4D85-89FD-061E67F7E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448" y="3442682"/>
            <a:ext cx="3619728" cy="2841486"/>
          </a:xfrm>
          <a:prstGeom prst="rect">
            <a:avLst/>
          </a:prstGeom>
        </p:spPr>
      </p:pic>
      <p:pic>
        <p:nvPicPr>
          <p:cNvPr id="8" name="Imagem 7" descr="Uma imagem com texto, mapa&#10;&#10;Descrição gerada com confiança muito alta">
            <a:extLst>
              <a:ext uri="{FF2B5EF4-FFF2-40B4-BE49-F238E27FC236}">
                <a16:creationId xmlns:a16="http://schemas.microsoft.com/office/drawing/2014/main" id="{B144E295-B7AA-4D22-9264-12C37C004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448" y="361210"/>
            <a:ext cx="3577399" cy="2841486"/>
          </a:xfrm>
          <a:prstGeom prst="rect">
            <a:avLst/>
          </a:prstGeom>
        </p:spPr>
      </p:pic>
      <p:pic>
        <p:nvPicPr>
          <p:cNvPr id="7" name="Marcador de Posição de Conteúdo 4" descr="Uma imagem com texto, mapa&#10;&#10;Descrição gerada com confiança muito alta">
            <a:extLst>
              <a:ext uri="{FF2B5EF4-FFF2-40B4-BE49-F238E27FC236}">
                <a16:creationId xmlns:a16="http://schemas.microsoft.com/office/drawing/2014/main" id="{D8CDACAD-B819-49A4-B5EC-D7D8DD9548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24" y="3526972"/>
            <a:ext cx="3435503" cy="2757196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9D0F642-A7AA-45D4-B4F5-DB87904B8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40184"/>
            <a:ext cx="984019" cy="365125"/>
          </a:xfrm>
        </p:spPr>
        <p:txBody>
          <a:bodyPr/>
          <a:lstStyle/>
          <a:p>
            <a:fld id="{18D98F66-8C19-4B33-BAEA-95C8605606D7}" type="slidenum">
              <a:rPr lang="pt-PT" smtClean="0"/>
              <a:t>40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172252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4D0F1D-8910-4562-A9A4-8536C86A4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46" y="66857"/>
            <a:ext cx="4274856" cy="1146123"/>
          </a:xfrm>
        </p:spPr>
        <p:txBody>
          <a:bodyPr>
            <a:normAutofit fontScale="90000"/>
          </a:bodyPr>
          <a:lstStyle/>
          <a:p>
            <a:r>
              <a:rPr lang="pt-PT" dirty="0">
                <a:solidFill>
                  <a:schemeClr val="bg1"/>
                </a:solidFill>
              </a:rPr>
              <a:t>5.7 - Bissecções do gráfico de probabilidade  </a:t>
            </a:r>
          </a:p>
        </p:txBody>
      </p:sp>
      <p:pic>
        <p:nvPicPr>
          <p:cNvPr id="1026" name="Picture 2" descr="https://i.gyazo.com/0a2d6af715bfa8f1d0b993e33bd0bf6e.png">
            <a:extLst>
              <a:ext uri="{FF2B5EF4-FFF2-40B4-BE49-F238E27FC236}">
                <a16:creationId xmlns:a16="http://schemas.microsoft.com/office/drawing/2014/main" id="{5AD1841E-6363-428C-9953-11581E38B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895" y="289250"/>
            <a:ext cx="3950410" cy="304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.gyazo.com/b0ac7bc0166daa957946bf0e18666eb1.png">
            <a:extLst>
              <a:ext uri="{FF2B5EF4-FFF2-40B4-BE49-F238E27FC236}">
                <a16:creationId xmlns:a16="http://schemas.microsoft.com/office/drawing/2014/main" id="{87C7A980-A4DF-4CF4-99F3-509AB249A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895" y="3429001"/>
            <a:ext cx="3825551" cy="283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i.gyazo.com/84b341931d368854f3cd6fb5eb2822e2.png">
            <a:extLst>
              <a:ext uri="{FF2B5EF4-FFF2-40B4-BE49-F238E27FC236}">
                <a16:creationId xmlns:a16="http://schemas.microsoft.com/office/drawing/2014/main" id="{C3E4315E-5DA2-45FF-B877-D03BEBF75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40" y="3485385"/>
            <a:ext cx="3676261" cy="283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65D76FE2-4677-4760-A66F-9CCD861CA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40184"/>
            <a:ext cx="984019" cy="365125"/>
          </a:xfrm>
        </p:spPr>
        <p:txBody>
          <a:bodyPr/>
          <a:lstStyle/>
          <a:p>
            <a:fld id="{18D98F66-8C19-4B33-BAEA-95C8605606D7}" type="slidenum">
              <a:rPr lang="pt-PT" smtClean="0"/>
              <a:t>41</a:t>
            </a:fld>
            <a:endParaRPr lang="pt-PT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DB9A70F-89E8-4A38-BB4F-4D064E8A0994}"/>
              </a:ext>
            </a:extLst>
          </p:cNvPr>
          <p:cNvSpPr txBox="1"/>
          <p:nvPr/>
        </p:nvSpPr>
        <p:spPr>
          <a:xfrm>
            <a:off x="175846" y="1212980"/>
            <a:ext cx="4274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Para melhor visualização foi feita uma projeção do gráfico de pontos aceites segundo pares de eixos. </a:t>
            </a:r>
          </a:p>
        </p:txBody>
      </p:sp>
    </p:spTree>
    <p:extLst>
      <p:ext uri="{BB962C8B-B14F-4D97-AF65-F5344CB8AC3E}">
        <p14:creationId xmlns:p14="http://schemas.microsoft.com/office/powerpoint/2010/main" val="12714224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Marcador de Posição de Conteúdo 2">
            <a:extLst>
              <a:ext uri="{FF2B5EF4-FFF2-40B4-BE49-F238E27FC236}">
                <a16:creationId xmlns:a16="http://schemas.microsoft.com/office/drawing/2014/main" id="{3CC18B4E-2E6F-4BF8-B405-FDAD2D550B4F}"/>
              </a:ext>
            </a:extLst>
          </p:cNvPr>
          <p:cNvSpPr txBox="1">
            <a:spLocks/>
          </p:cNvSpPr>
          <p:nvPr/>
        </p:nvSpPr>
        <p:spPr>
          <a:xfrm>
            <a:off x="534971" y="18440"/>
            <a:ext cx="8074057" cy="120726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ts val="600"/>
              </a:spcAft>
              <a:buNone/>
            </a:pPr>
            <a:r>
              <a:rPr lang="pt-PT" sz="4700" dirty="0">
                <a:latin typeface="+mj-lt"/>
                <a:ea typeface="+mj-ea"/>
                <a:cs typeface="+mj-cs"/>
              </a:rPr>
              <a:t>5</a:t>
            </a:r>
            <a:r>
              <a:rPr lang="pt-PT" sz="4700" kern="1200" dirty="0">
                <a:latin typeface="+mj-lt"/>
                <a:ea typeface="+mj-ea"/>
                <a:cs typeface="+mj-cs"/>
              </a:rPr>
              <a:t>.8 - Limites associados ao bosão Z’ </a:t>
            </a:r>
          </a:p>
        </p:txBody>
      </p:sp>
      <p:pic>
        <p:nvPicPr>
          <p:cNvPr id="8" name="Picture 2" descr="https://i.gyazo.com/81eb7732a301dd61a12efa86e1e8af83.png">
            <a:extLst>
              <a:ext uri="{FF2B5EF4-FFF2-40B4-BE49-F238E27FC236}">
                <a16:creationId xmlns:a16="http://schemas.microsoft.com/office/drawing/2014/main" id="{60C14D44-21AB-4B07-829C-ADF4A427C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90" y="1225709"/>
            <a:ext cx="7473820" cy="172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Marcador de Posição de Conteúdo 2">
                <a:extLst>
                  <a:ext uri="{FF2B5EF4-FFF2-40B4-BE49-F238E27FC236}">
                    <a16:creationId xmlns:a16="http://schemas.microsoft.com/office/drawing/2014/main" id="{8123551C-77B2-4698-A2E3-8CFD65B9C2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" y="3200813"/>
                <a:ext cx="9144000" cy="29064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Tendo em conta estes constrangimentos experimentais uma observação rápida da expressão associada a massa do novo bosão de </a:t>
                </a:r>
                <a:r>
                  <a:rPr lang="pt-PT" sz="2200" dirty="0" err="1">
                    <a:solidFill>
                      <a:schemeClr val="tx1"/>
                    </a:solidFill>
                  </a:rPr>
                  <a:t>Gauge</a:t>
                </a:r>
                <a:r>
                  <a:rPr lang="pt-PT" sz="2200" dirty="0">
                    <a:solidFill>
                      <a:schemeClr val="tx1"/>
                    </a:solidFill>
                  </a:rPr>
                  <a:t> simplificada,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5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p>
                            <m:sSupPr>
                              <m:ctrlPr>
                                <a:rPr lang="pt-PT" sz="2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sz="25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pt-PT" sz="25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pt-PT" sz="2500" i="1">
                          <a:latin typeface="Cambria Math" panose="02040503050406030204" pitchFamily="18" charset="0"/>
                        </a:rPr>
                        <m:t>≈2</m:t>
                      </m:r>
                      <m:sSubSup>
                        <m:sSubSupPr>
                          <m:ctrlPr>
                            <a:rPr lang="pt-PT" sz="25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25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PT" sz="25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PT" sz="25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pt-PT" sz="25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PT" sz="250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PT" sz="25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significando que o acoplamento de </a:t>
                </a:r>
                <a:r>
                  <a:rPr lang="pt-PT" sz="2200" dirty="0" err="1">
                    <a:solidFill>
                      <a:schemeClr val="tx1"/>
                    </a:solidFill>
                  </a:rPr>
                  <a:t>Gauge</a:t>
                </a:r>
                <a:r>
                  <a:rPr lang="pt-PT" sz="2200" dirty="0">
                    <a:solidFill>
                      <a:schemeClr val="tx1"/>
                    </a:solidFill>
                  </a:rPr>
                  <a:t> “</a:t>
                </a:r>
                <a:r>
                  <a:rPr lang="pt-PT" sz="2200" i="1" dirty="0">
                    <a:solidFill>
                      <a:schemeClr val="tx1"/>
                    </a:solidFill>
                  </a:rPr>
                  <a:t>prime</a:t>
                </a:r>
                <a:r>
                  <a:rPr lang="pt-PT" sz="2200" dirty="0">
                    <a:solidFill>
                      <a:schemeClr val="tx1"/>
                    </a:solidFill>
                  </a:rPr>
                  <a:t>” para o caso estudado tem o valor mínimo de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PT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b>
                          <m:sSubPr>
                            <m:ctrlPr>
                              <a:rPr lang="pt-PT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pt-PT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sub>
                      <m:sup>
                        <m:r>
                          <a:rPr lang="pt-PT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pt-PT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pt-PT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pt-PT" sz="2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1" name="Marcador de Posição de Conteúdo 2">
                <a:extLst>
                  <a:ext uri="{FF2B5EF4-FFF2-40B4-BE49-F238E27FC236}">
                    <a16:creationId xmlns:a16="http://schemas.microsoft.com/office/drawing/2014/main" id="{8123551C-77B2-4698-A2E3-8CFD65B9C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3200813"/>
                <a:ext cx="9144000" cy="2906485"/>
              </a:xfrm>
              <a:prstGeom prst="rect">
                <a:avLst/>
              </a:prstGeom>
              <a:blipFill>
                <a:blip r:embed="rId3"/>
                <a:stretch>
                  <a:fillRect l="-867" t="-2725" r="-1133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C39C9217-AE42-4C11-AB24-51632F06B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AFBE424-9EA9-4E20-8DBC-1D1B7473F0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42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395591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234DD7-8A18-4A37-A334-6CCD6577B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6 - Conclusões 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166AC8E-E1F3-4957-8C5A-AD2DA2798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PT" sz="2300" dirty="0"/>
              <a:t> O que fizemos neste projeto foi estudar as falhas do modelo padrão e explorar uma alternativa o modelo B-L-SM, focamo-nos principalmente no sector de </a:t>
            </a:r>
            <a:r>
              <a:rPr lang="pt-PT" sz="2300" dirty="0" err="1"/>
              <a:t>Higgs</a:t>
            </a:r>
            <a:r>
              <a:rPr lang="pt-PT" sz="2300" dirty="0"/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300" dirty="0"/>
              <a:t>A nossa analise deste modelo aparenta mostrar que se encontra quase excluído ou descoberto mas existindo condições para que este consiga com alta probabilidade descrever o campo de </a:t>
            </a:r>
            <a:r>
              <a:rPr lang="pt-PT" sz="2300" dirty="0" err="1"/>
              <a:t>Higgs</a:t>
            </a:r>
            <a:r>
              <a:rPr lang="pt-PT" sz="2300" dirty="0"/>
              <a:t> pode ainda ser validado.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300" dirty="0">
                <a:solidFill>
                  <a:srgbClr val="FF0000"/>
                </a:solidFill>
              </a:rPr>
              <a:t>O que posso dizer do bosão Z’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300" dirty="0">
                <a:solidFill>
                  <a:srgbClr val="FF0000"/>
                </a:solidFill>
              </a:rPr>
              <a:t>O que posso dizer dos neutrinos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300" dirty="0"/>
              <a:t> Este modelo continua com problemas não explicando dois dos problemas referidos no inicio do trabalho, nomeadamente a Matéria e energia escura e a Assimetria entre matéria e anti matéria </a:t>
            </a:r>
          </a:p>
          <a:p>
            <a:pPr>
              <a:buFont typeface="Wingdings" panose="05000000000000000000" pitchFamily="2" charset="2"/>
              <a:buChar char="§"/>
            </a:pPr>
            <a:endParaRPr lang="pt-PT" sz="1700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E4427261-8C55-4854-A7A7-EA466EEF9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A6A8024-496A-48EE-8D8E-5DF52C0DF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43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17561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C2126-2C37-407C-8A83-D3A4CF2DE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750" y="85519"/>
            <a:ext cx="3925854" cy="1071478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1 - Motivação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039A525-78D7-4F11-9429-EB38745F353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49226" y="1642188"/>
            <a:ext cx="4361230" cy="52158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400" dirty="0"/>
              <a:t>O modelo padrão é usado para descrever partículas e as suas interações. </a:t>
            </a:r>
          </a:p>
          <a:p>
            <a:pPr marL="0" indent="0">
              <a:buNone/>
            </a:pPr>
            <a:endParaRPr lang="pt-PT" sz="2400" dirty="0"/>
          </a:p>
          <a:p>
            <a:pPr marL="0" indent="0">
              <a:buNone/>
            </a:pPr>
            <a:r>
              <a:rPr lang="pt-PT" sz="2400" dirty="0"/>
              <a:t>Problemas com o modelo padrão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400" dirty="0"/>
              <a:t>Massas de neutrinos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400" dirty="0"/>
              <a:t>Matéria e energia escura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400" dirty="0"/>
              <a:t>Assimetria entre matéria e anti matéria </a:t>
            </a:r>
          </a:p>
          <a:p>
            <a:pPr>
              <a:buFont typeface="Wingdings" panose="05000000000000000000" pitchFamily="2" charset="2"/>
              <a:buChar char="§"/>
            </a:pPr>
            <a:endParaRPr lang="pt-PT" sz="2400" dirty="0"/>
          </a:p>
          <a:p>
            <a:pPr marL="0" indent="0">
              <a:buNone/>
            </a:pPr>
            <a:endParaRPr lang="pt-PT" sz="22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5188D2C-7EB8-47F0-8D3B-40CF127DC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604" y="1642188"/>
            <a:ext cx="4274504" cy="3396342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2DFD0AD-1AA6-436E-9AE5-0A0BF5EFC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40184"/>
            <a:ext cx="984019" cy="365125"/>
          </a:xfrm>
        </p:spPr>
        <p:txBody>
          <a:bodyPr/>
          <a:lstStyle/>
          <a:p>
            <a:fld id="{18D98F66-8C19-4B33-BAEA-95C8605606D7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60545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C2126-2C37-407C-8A83-D3A4CF2DE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750" y="85519"/>
            <a:ext cx="3925854" cy="1071478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1 - Motivação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039A525-78D7-4F11-9429-EB38745F353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49226" y="1642188"/>
            <a:ext cx="4361230" cy="448802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PT" sz="2400" dirty="0"/>
              <a:t>O modelo padrão é usado para descrever partículas e as suas interações. </a:t>
            </a:r>
          </a:p>
          <a:p>
            <a:pPr marL="0" indent="0">
              <a:buNone/>
            </a:pPr>
            <a:endParaRPr lang="pt-PT" sz="2400" dirty="0"/>
          </a:p>
          <a:p>
            <a:pPr marL="0" indent="0">
              <a:buNone/>
            </a:pPr>
            <a:r>
              <a:rPr lang="pt-PT" sz="2400" dirty="0"/>
              <a:t>Problemas com o modelo padrão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400" dirty="0"/>
              <a:t>Massas de neutrinos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400" dirty="0"/>
              <a:t>Matéria e energia escura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400" dirty="0"/>
              <a:t>Assimetria entre matéria e anti matéria </a:t>
            </a:r>
          </a:p>
          <a:p>
            <a:pPr>
              <a:buFont typeface="Wingdings" panose="05000000000000000000" pitchFamily="2" charset="2"/>
              <a:buChar char="§"/>
            </a:pPr>
            <a:endParaRPr lang="pt-PT" sz="2400" dirty="0"/>
          </a:p>
          <a:p>
            <a:pPr marL="0" indent="0">
              <a:buNone/>
            </a:pPr>
            <a:r>
              <a:rPr lang="pt-PT" sz="2400" dirty="0"/>
              <a:t>Iremos abordar o modelo B-L-SM como uma possível alternativa. </a:t>
            </a:r>
          </a:p>
          <a:p>
            <a:pPr marL="0" indent="0">
              <a:buNone/>
            </a:pPr>
            <a:endParaRPr lang="pt-PT" sz="22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5188D2C-7EB8-47F0-8D3B-40CF127DC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604" y="1642188"/>
            <a:ext cx="4274504" cy="3396342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BC510C7-013E-412A-95B4-3AAC240D4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40184"/>
            <a:ext cx="984019" cy="365125"/>
          </a:xfrm>
        </p:spPr>
        <p:txBody>
          <a:bodyPr/>
          <a:lstStyle/>
          <a:p>
            <a:fld id="{18D98F66-8C19-4B33-BAEA-95C8605606D7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07240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A358505-FC78-4FFE-BB36-1343010F5D54}"/>
              </a:ext>
            </a:extLst>
          </p:cNvPr>
          <p:cNvSpPr txBox="1"/>
          <p:nvPr/>
        </p:nvSpPr>
        <p:spPr>
          <a:xfrm>
            <a:off x="1786812" y="1912775"/>
            <a:ext cx="5570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800" dirty="0"/>
              <a:t>2 - Introdução teórica </a:t>
            </a:r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99BAE64E-7FAB-4048-AD9D-22DD68839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BE5282C-545F-44DA-8CE5-440519E9C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98787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1CF07C-481E-49EB-92BF-B321DC34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2.1 - Formalismo</a:t>
            </a:r>
            <a:endParaRPr lang="pt-PT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4CEEA2CE-595B-4EA5-A13F-F6895964FB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Iremos abordar física de partículas com formalismo lagrangiano,</a:t>
                </a: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pelo principio de mínima ação,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pt-PT" sz="2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𝒮</m:t>
                      </m:r>
                      <m:r>
                        <a:rPr lang="pt-PT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PT" sz="26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obtemos as equações de Euler-Lagrange, </a:t>
                </a: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 </a:t>
                </a:r>
                <a:endParaRPr lang="pt-PT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4CEEA2CE-595B-4EA5-A13F-F6895964FB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97" t="-1568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2D34A931-B04F-4FB3-BA15-038526D8C437}"/>
                  </a:ext>
                </a:extLst>
              </p:cNvPr>
              <p:cNvSpPr/>
              <p:nvPr/>
            </p:nvSpPr>
            <p:spPr>
              <a:xfrm>
                <a:off x="2035964" y="1709354"/>
                <a:ext cx="5098447" cy="9106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600" i="1">
                          <a:latin typeface="Cambria Math" panose="02040503050406030204" pitchFamily="18" charset="0"/>
                        </a:rPr>
                        <m:t>𝒮</m:t>
                      </m:r>
                      <m:r>
                        <a:rPr lang="pt-PT" sz="26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</m:nary>
                      <m:r>
                        <a:rPr lang="pt-PT" sz="2600">
                          <a:latin typeface="Cambria Math" panose="02040503050406030204" pitchFamily="18" charset="0"/>
                        </a:rPr>
                        <m:t> </m:t>
                      </m:r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dt</m:t>
                      </m:r>
                      <m:r>
                        <a:rPr lang="pt-PT" sz="26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ℒ</m:t>
                          </m:r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pt-PT" sz="26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r>
                                <a:rPr lang="pt-PT" sz="26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6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PT" sz="2600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pt-PT" sz="26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</m:d>
                        </m:e>
                      </m:nary>
                      <m:r>
                        <a:rPr lang="pt-PT" sz="2600">
                          <a:latin typeface="Cambria Math" panose="02040503050406030204" pitchFamily="18" charset="0"/>
                        </a:rPr>
                        <m:t> </m:t>
                      </m:r>
                      <m:sSup>
                        <m:s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μ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pt-PT" sz="2600">
                          <a:latin typeface="Cambria Math" panose="02040503050406030204" pitchFamily="18" charset="0"/>
                        </a:rPr>
                        <m:t> ,</m:t>
                      </m:r>
                    </m:oMath>
                  </m:oMathPara>
                </a14:m>
                <a:endParaRPr lang="pt-PT" sz="2600" dirty="0"/>
              </a:p>
            </p:txBody>
          </p:sp>
        </mc:Choice>
        <mc:Fallback xmlns="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2D34A931-B04F-4FB3-BA15-038526D8C4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964" y="1709354"/>
                <a:ext cx="5098447" cy="9106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FBA43EA4-0467-4417-B8AE-DF2487247DBF}"/>
                  </a:ext>
                </a:extLst>
              </p:cNvPr>
              <p:cNvSpPr/>
              <p:nvPr/>
            </p:nvSpPr>
            <p:spPr>
              <a:xfrm>
                <a:off x="1319473" y="4331319"/>
                <a:ext cx="6531428" cy="1372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pt-PT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μ</m:t>
                          </m:r>
                        </m:sub>
                      </m:sSub>
                      <m:d>
                        <m:d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PT" sz="26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PT" sz="2600" i="1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PT" sz="2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  <m:r>
                                    <a:rPr lang="pt-PT" sz="26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pt-PT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sz="260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PT" sz="2600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pt-PT" sz="2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</m:d>
                            </m:num>
                            <m:den>
                              <m:r>
                                <a:rPr lang="pt-PT" sz="26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d>
                                <m:dPr>
                                  <m:ctrlP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PT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sz="260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PT" sz="2600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pt-PT" sz="2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</m:d>
                            </m:den>
                          </m:f>
                        </m:e>
                      </m:d>
                      <m:r>
                        <a:rPr lang="pt-PT" sz="26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pt-PT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pt-PT" sz="26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r>
                                <a:rPr lang="pt-PT" sz="26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PT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6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PT" sz="2600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pt-PT" sz="26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</m:d>
                        </m:num>
                        <m:den>
                          <m:r>
                            <a:rPr lang="pt-PT" sz="26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Φ</m:t>
                          </m:r>
                        </m:den>
                      </m:f>
                      <m:r>
                        <a:rPr lang="pt-PT" sz="2600">
                          <a:latin typeface="Cambria Math" panose="02040503050406030204" pitchFamily="18" charset="0"/>
                        </a:rPr>
                        <m:t>=0 ,</m:t>
                      </m:r>
                    </m:oMath>
                  </m:oMathPara>
                </a14:m>
                <a:endParaRPr lang="pt-PT" sz="2600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FBA43EA4-0467-4417-B8AE-DF2487247D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473" y="4331319"/>
                <a:ext cx="6531428" cy="1372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B4741664-CFFE-4028-AE3B-C968C186E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F42FC45-87F5-4A31-B255-85E86F2A5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43851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A4F61-5543-4A2A-89ED-8EF0C5280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2.2 - Simetria e o Teorema de </a:t>
            </a:r>
            <a:r>
              <a:rPr lang="pt-PT" dirty="0" err="1"/>
              <a:t>Noether</a:t>
            </a:r>
            <a:r>
              <a:rPr lang="pt-PT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758CF9BD-2B28-4CC0-B395-8C3CBDF2EB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Se ao aplicarmos uma transformação continua ao sistema, </a:t>
                </a: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t-PT" sz="26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transformação deixar as dinâmicas do sistema invariantes se,</a:t>
                </a: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pt-PT" sz="2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pt-PT" sz="2200" dirty="0">
                    <a:solidFill>
                      <a:schemeClr val="tx1"/>
                    </a:solidFill>
                  </a:rPr>
                  <a:t>Sendo a transformação genérica temos uma simetria do sistema, onde através  do teorema de </a:t>
                </a:r>
                <a:r>
                  <a:rPr lang="pt-PT" sz="2200" dirty="0" err="1">
                    <a:solidFill>
                      <a:schemeClr val="tx1"/>
                    </a:solidFill>
                  </a:rPr>
                  <a:t>Noether</a:t>
                </a:r>
                <a:r>
                  <a:rPr lang="pt-PT" sz="2200" dirty="0">
                    <a:solidFill>
                      <a:schemeClr val="tx1"/>
                    </a:solidFill>
                  </a:rPr>
                  <a:t> temos associada uma corrente e carga conservada.</a:t>
                </a:r>
              </a:p>
              <a:p>
                <a:pPr marL="0" indent="0">
                  <a:buNone/>
                </a:pPr>
                <a:endParaRPr lang="pt-PT" sz="2200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pt-PT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p>
                        <m:sSupPr>
                          <m:ctrlPr>
                            <a:rPr lang="pt-PT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pt-PT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pt-PT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         </m:t>
                      </m:r>
                      <m:r>
                        <a:rPr lang="pt-PT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pt-PT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pt-PT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pt-PT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e>
                            <m:sup>
                              <m:r>
                                <a:rPr lang="pt-PT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PT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lang="pt-PT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pt-PT" sz="2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nary>
                    </m:oMath>
                  </m:oMathPara>
                </a14:m>
                <a:endParaRPr lang="pt-PT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758CF9BD-2B28-4CC0-B395-8C3CBDF2EB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97" t="-1568" r="-1694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ixaDeTexto 3">
            <a:extLst>
              <a:ext uri="{FF2B5EF4-FFF2-40B4-BE49-F238E27FC236}">
                <a16:creationId xmlns:a16="http://schemas.microsoft.com/office/drawing/2014/main" id="{A8056D34-92DE-4B7A-9885-9EC9DD963DCF}"/>
              </a:ext>
            </a:extLst>
          </p:cNvPr>
          <p:cNvSpPr txBox="1"/>
          <p:nvPr/>
        </p:nvSpPr>
        <p:spPr>
          <a:xfrm>
            <a:off x="4851918" y="6007297"/>
            <a:ext cx="13322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500" i="1" dirty="0"/>
              <a:t>Todo o espaço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4503253-44FD-4CF5-9F10-F65F0610151C}"/>
                  </a:ext>
                </a:extLst>
              </p:cNvPr>
              <p:cNvSpPr/>
              <p:nvPr/>
            </p:nvSpPr>
            <p:spPr>
              <a:xfrm>
                <a:off x="3130174" y="1947379"/>
                <a:ext cx="2910027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ϕ</m:t>
                      </m:r>
                      <m:r>
                        <a:rPr lang="pt-PT" sz="260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pt-PT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600">
                              <a:latin typeface="Cambria Math" panose="02040503050406030204" pitchFamily="18" charset="0"/>
                            </a:rPr>
                            <m:t>ϕ</m:t>
                          </m:r>
                        </m:e>
                        <m:sup>
                          <m:r>
                            <a:rPr lang="pt-PT" sz="26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pt-PT" sz="26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ϕ</m:t>
                      </m:r>
                      <m:r>
                        <a:rPr lang="pt-PT" sz="2600">
                          <a:latin typeface="Cambria Math" panose="02040503050406030204" pitchFamily="18" charset="0"/>
                        </a:rPr>
                        <m:t>+ </m:t>
                      </m:r>
                      <m:r>
                        <m:rPr>
                          <m:sty m:val="p"/>
                        </m:rPr>
                        <a:rPr lang="pt-PT" sz="2600">
                          <a:latin typeface="Cambria Math" panose="02040503050406030204" pitchFamily="18" charset="0"/>
                        </a:rPr>
                        <m:t>δϕ</m:t>
                      </m:r>
                      <m:r>
                        <a:rPr lang="pt-PT" sz="260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PT" sz="2600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4503253-44FD-4CF5-9F10-F65F061015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174" y="1947379"/>
                <a:ext cx="291002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0CD1B326-2FFF-4EB4-B4B1-402C7FB6AFAD}"/>
                  </a:ext>
                </a:extLst>
              </p:cNvPr>
              <p:cNvSpPr/>
              <p:nvPr/>
            </p:nvSpPr>
            <p:spPr>
              <a:xfrm>
                <a:off x="2609443" y="3429000"/>
                <a:ext cx="3925113" cy="5554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PT" dirty="0"/>
                  <a:t> </a:t>
                </a:r>
                <a14:m>
                  <m:oMath xmlns:m="http://schemas.openxmlformats.org/officeDocument/2006/math">
                    <m:r>
                      <a:rPr lang="pt-PT" sz="2600" i="1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pt-PT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PT" sz="2600"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pt-PT" sz="26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PT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60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pt-PT" sz="2600">
                                <a:latin typeface="Cambria Math" panose="02040503050406030204" pitchFamily="18" charset="0"/>
                              </a:rPr>
                              <m:t>μ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pt-PT" sz="260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pt-PT" sz="26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PT" sz="2600" dirty="0"/>
                  <a:t> </a:t>
                </a:r>
                <a14:m>
                  <m:oMath xmlns:m="http://schemas.openxmlformats.org/officeDocument/2006/math">
                    <m:r>
                      <a:rPr lang="pt-PT" sz="2600" i="1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pt-PT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PT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PT" sz="260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p>
                            <m:r>
                              <a:rPr lang="pt-PT" sz="2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pt-PT" sz="26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PT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60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pt-PT" sz="2600">
                                <a:latin typeface="Cambria Math" panose="02040503050406030204" pitchFamily="18" charset="0"/>
                              </a:rPr>
                              <m:t>μ</m:t>
                            </m:r>
                          </m:sub>
                        </m:sSub>
                        <m:sSup>
                          <m:sSupPr>
                            <m:ctrlPr>
                              <a:rPr lang="pt-PT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PT" sz="260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p>
                            <m:r>
                              <a:rPr lang="pt-PT" sz="2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pt-PT" sz="2600" dirty="0"/>
                  <a:t>,</a:t>
                </a:r>
              </a:p>
            </p:txBody>
          </p:sp>
        </mc:Choice>
        <mc:Fallback xmlns="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0CD1B326-2FFF-4EB4-B4B1-402C7FB6AF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443" y="3429000"/>
                <a:ext cx="3925113" cy="555473"/>
              </a:xfrm>
              <a:prstGeom prst="rect">
                <a:avLst/>
              </a:prstGeom>
              <a:blipFill>
                <a:blip r:embed="rId4"/>
                <a:stretch>
                  <a:fillRect t="-4396" r="-2174" b="-21978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Marcador de Posição do Rodapé 6">
            <a:extLst>
              <a:ext uri="{FF2B5EF4-FFF2-40B4-BE49-F238E27FC236}">
                <a16:creationId xmlns:a16="http://schemas.microsoft.com/office/drawing/2014/main" id="{07686932-E392-4E0C-9615-6F3048297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7B348408-D45F-4A7F-AB2A-36136921D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8F66-8C19-4B33-BAEA-95C8605606D7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9701894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tiva">
  <a:themeElements>
    <a:clrScheme name="Retrospetiv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Retrospetiva</Template>
  <TotalTime>1145</TotalTime>
  <Words>2099</Words>
  <Application>Microsoft Office PowerPoint</Application>
  <PresentationFormat>Apresentação no Ecrã (4:3)</PresentationFormat>
  <Paragraphs>328</Paragraphs>
  <Slides>43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Wingdings</vt:lpstr>
      <vt:lpstr>Retrospetiva</vt:lpstr>
      <vt:lpstr>Phenomenology of the minimal  B - L extension of the Standard Model</vt:lpstr>
      <vt:lpstr>Conteúdo </vt:lpstr>
      <vt:lpstr>Apresentação do PowerPoint</vt:lpstr>
      <vt:lpstr>1 - Motivação</vt:lpstr>
      <vt:lpstr>1 - Motivação</vt:lpstr>
      <vt:lpstr>1 - Motivação</vt:lpstr>
      <vt:lpstr>Apresentação do PowerPoint</vt:lpstr>
      <vt:lpstr>2.1 - Formalismo</vt:lpstr>
      <vt:lpstr>2.2 - Simetria e o Teorema de Noether </vt:lpstr>
      <vt:lpstr>2.3 - Quebra espontânea de uma simetria </vt:lpstr>
      <vt:lpstr>2.3 - Quebra espontânea de uma simetria </vt:lpstr>
      <vt:lpstr>2.3 - Quebra espontânea de uma simetria </vt:lpstr>
      <vt:lpstr>Apresentação do PowerPoint</vt:lpstr>
      <vt:lpstr>3.1 - Geração de massa para bosões no modelo padrão</vt:lpstr>
      <vt:lpstr>3.1 - Geração de massa para bosões no modelo padrão</vt:lpstr>
      <vt:lpstr>3.1 - Geração de massa para bosões no modelo padrão</vt:lpstr>
      <vt:lpstr>3.1 - Geração de massa para bosões no modelo padrão</vt:lpstr>
      <vt:lpstr>3.1 - Geração de massa para bosões no modelo padrão</vt:lpstr>
      <vt:lpstr>3.1 - Geração de massa para bosões no modelo padrão</vt:lpstr>
      <vt:lpstr>3.2 - Geração de massa dos fermiões no modelo padrão</vt:lpstr>
      <vt:lpstr>3.2 - Geração de massa dos fermiões no modelo padrão</vt:lpstr>
      <vt:lpstr>Apresentação do PowerPoint</vt:lpstr>
      <vt:lpstr>4.1 - O modelo B-L-SM, sector escalar. </vt:lpstr>
      <vt:lpstr>4.1 - O modelo B-L-SM, sector escalar. </vt:lpstr>
      <vt:lpstr>4.1 - O modelo B-L-SM, sector escalar. </vt:lpstr>
      <vt:lpstr>4.1 - O modelo B-L-SM, sector escalar. </vt:lpstr>
      <vt:lpstr>4.2 - O sector de Gauge do modelo B-L-SM </vt:lpstr>
      <vt:lpstr>4.2 - O sector de Gauge do modelo B-L-SM </vt:lpstr>
      <vt:lpstr>4.2 - O sector de Gauge do modelo B-L-SM </vt:lpstr>
      <vt:lpstr>4.2 - O sector de Gauge do modelo B-L-SM </vt:lpstr>
      <vt:lpstr>4.3 - Neutrinos direitos no modelo B-L-SM </vt:lpstr>
      <vt:lpstr>4.3 - Neutrinos direitos no modelo B-L-SM </vt:lpstr>
      <vt:lpstr>4.3 - Neutrinos direitos no modelo B-L-SM </vt:lpstr>
      <vt:lpstr>Apresentação do PowerPoint</vt:lpstr>
      <vt:lpstr>5.1 - Parametrização teórica</vt:lpstr>
      <vt:lpstr>5.2 - Scan segundo uma parametrização </vt:lpstr>
      <vt:lpstr>5.3 - Uma primeira seleção de pontos  </vt:lpstr>
      <vt:lpstr>5.4 - Scans aleatórios</vt:lpstr>
      <vt:lpstr>5.5 - Limites de exclusão</vt:lpstr>
      <vt:lpstr>5.6 - Compatibilidade do sector de Higgs</vt:lpstr>
      <vt:lpstr>5.7 - Bissecções do gráfico de probabilidade  </vt:lpstr>
      <vt:lpstr>Apresentação do PowerPoint</vt:lpstr>
      <vt:lpstr>6 - Conclusões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Fenomenologia da extensão minimal B-L do modelo padrão</dc:title>
  <dc:creator>João Rodrigues</dc:creator>
  <cp:lastModifiedBy>João Rodrigues</cp:lastModifiedBy>
  <cp:revision>74</cp:revision>
  <dcterms:created xsi:type="dcterms:W3CDTF">2018-07-23T12:18:01Z</dcterms:created>
  <dcterms:modified xsi:type="dcterms:W3CDTF">2018-07-27T16:53:35Z</dcterms:modified>
</cp:coreProperties>
</file>